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38"/>
  </p:notesMasterIdLst>
  <p:sldIdLst>
    <p:sldId id="276" r:id="rId2"/>
    <p:sldId id="313" r:id="rId3"/>
    <p:sldId id="278" r:id="rId4"/>
    <p:sldId id="279" r:id="rId5"/>
    <p:sldId id="314" r:id="rId6"/>
    <p:sldId id="316" r:id="rId7"/>
    <p:sldId id="280" r:id="rId8"/>
    <p:sldId id="281" r:id="rId9"/>
    <p:sldId id="282" r:id="rId10"/>
    <p:sldId id="317" r:id="rId11"/>
    <p:sldId id="283" r:id="rId12"/>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307" r:id="rId36"/>
    <p:sldId id="308"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88" autoAdjust="0"/>
    <p:restoredTop sz="94660"/>
  </p:normalViewPr>
  <p:slideViewPr>
    <p:cSldViewPr>
      <p:cViewPr>
        <p:scale>
          <a:sx n="33" d="100"/>
          <a:sy n="33" d="100"/>
        </p:scale>
        <p:origin x="2640" y="9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gif>
</file>

<file path=ppt/media/image12.gif>
</file>

<file path=ppt/media/image13.gif>
</file>

<file path=ppt/media/image14.gif>
</file>

<file path=ppt/media/image15.gif>
</file>

<file path=ppt/media/image2.jpeg>
</file>

<file path=ppt/media/image3.jpe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0573B-F3E0-4CF9-A9D1-439E95B319D0}" type="datetimeFigureOut">
              <a:rPr lang="en-PH" smtClean="0"/>
              <a:t>17/04/2024</a:t>
            </a:fld>
            <a:endParaRPr lang="en-PH"/>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F19B64-7F20-4A48-A579-0DA97923DFC5}" type="slidenum">
              <a:rPr lang="en-PH" smtClean="0"/>
              <a:t>‹#›</a:t>
            </a:fld>
            <a:endParaRPr lang="en-PH"/>
          </a:p>
        </p:txBody>
      </p:sp>
    </p:spTree>
    <p:extLst>
      <p:ext uri="{BB962C8B-B14F-4D97-AF65-F5344CB8AC3E}">
        <p14:creationId xmlns:p14="http://schemas.microsoft.com/office/powerpoint/2010/main" val="1324171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smtClean="0"/>
              <a:t>In 1895, William</a:t>
            </a:r>
            <a:r>
              <a:rPr lang="en-PH" baseline="0" dirty="0" smtClean="0"/>
              <a:t> G. Morgan, an instructor at the Young Men’s Christian Association. Decided to blend elements of basketball, baseball, tennis, and handball to create a game for his class of businessmen which would demand less physical contact than basketball.</a:t>
            </a:r>
          </a:p>
          <a:p>
            <a:endParaRPr lang="en-PH" baseline="0" dirty="0" smtClean="0"/>
          </a:p>
          <a:p>
            <a:r>
              <a:rPr lang="en-PH" baseline="0" dirty="0" smtClean="0"/>
              <a:t>He raise the tennis net 6 feet 6 inches above the average height </a:t>
            </a:r>
            <a:r>
              <a:rPr lang="en-PH" baseline="0" smtClean="0"/>
              <a:t>of man’s head</a:t>
            </a:r>
            <a:endParaRPr lang="en-PH"/>
          </a:p>
        </p:txBody>
      </p:sp>
      <p:sp>
        <p:nvSpPr>
          <p:cNvPr id="4" name="Slide Number Placeholder 3"/>
          <p:cNvSpPr>
            <a:spLocks noGrp="1"/>
          </p:cNvSpPr>
          <p:nvPr>
            <p:ph type="sldNum" sz="quarter" idx="10"/>
          </p:nvPr>
        </p:nvSpPr>
        <p:spPr/>
        <p:txBody>
          <a:bodyPr/>
          <a:lstStyle/>
          <a:p>
            <a:fld id="{FAF19B64-7F20-4A48-A579-0DA97923DFC5}" type="slidenum">
              <a:rPr lang="en-PH" smtClean="0"/>
              <a:t>2</a:t>
            </a:fld>
            <a:endParaRPr lang="en-PH"/>
          </a:p>
        </p:txBody>
      </p:sp>
    </p:spTree>
    <p:extLst>
      <p:ext uri="{BB962C8B-B14F-4D97-AF65-F5344CB8AC3E}">
        <p14:creationId xmlns:p14="http://schemas.microsoft.com/office/powerpoint/2010/main" val="1832424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ound Diagonal Corner Rectangle 6"/>
          <p:cNvSpPr/>
          <p:nvPr/>
        </p:nvSpPr>
        <p:spPr>
          <a:xfrm>
            <a:off x="164592" y="146304"/>
            <a:ext cx="8814816" cy="2505456"/>
          </a:xfrm>
          <a:prstGeom prst="round2DiagRect">
            <a:avLst>
              <a:gd name="adj1" fmla="val 11807"/>
              <a:gd name="adj2" fmla="val 0"/>
            </a:avLst>
          </a:prstGeom>
          <a:solidFill>
            <a:schemeClr val="bg2">
              <a:tint val="85000"/>
              <a:shade val="90000"/>
              <a:satMod val="150000"/>
              <a:alpha val="65000"/>
            </a:schemeClr>
          </a:solidFill>
          <a:ln w="11000" cap="rnd" cmpd="sng" algn="ctr">
            <a:solidFill>
              <a:schemeClr val="bg2">
                <a:tint val="78000"/>
                <a:satMod val="180000"/>
                <a:alpha val="88000"/>
              </a:schemeClr>
            </a:solidFill>
            <a:prstDash val="solid"/>
          </a:ln>
          <a:effectLst>
            <a:innerShdw blurRad="114300">
              <a:srgbClr val="000000">
                <a:alpha val="10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Title 7"/>
          <p:cNvSpPr>
            <a:spLocks noGrp="1"/>
          </p:cNvSpPr>
          <p:nvPr>
            <p:ph type="ctrTitle"/>
          </p:nvPr>
        </p:nvSpPr>
        <p:spPr>
          <a:xfrm>
            <a:off x="464234" y="381001"/>
            <a:ext cx="8229600" cy="2209800"/>
          </a:xfrm>
        </p:spPr>
        <p:txBody>
          <a:bodyPr lIns="45720" rIns="228600" anchor="b">
            <a:normAutofit/>
          </a:bodyPr>
          <a:lstStyle>
            <a:lvl1pPr marL="0" algn="r">
              <a:defRPr sz="4800"/>
            </a:lvl1pPr>
            <a:extLst/>
          </a:lstStyle>
          <a:p>
            <a:r>
              <a:rPr kumimoji="0" lang="en-US" smtClean="0"/>
              <a:t>Click to edit Master title style</a:t>
            </a:r>
            <a:endParaRPr kumimoji="0" lang="en-US"/>
          </a:p>
        </p:txBody>
      </p:sp>
      <p:sp>
        <p:nvSpPr>
          <p:cNvPr id="9" name="Subtitle 8"/>
          <p:cNvSpPr>
            <a:spLocks noGrp="1"/>
          </p:cNvSpPr>
          <p:nvPr>
            <p:ph type="subTitle" idx="1"/>
          </p:nvPr>
        </p:nvSpPr>
        <p:spPr>
          <a:xfrm>
            <a:off x="2133600" y="2819400"/>
            <a:ext cx="6560234" cy="1752600"/>
          </a:xfrm>
        </p:spPr>
        <p:txBody>
          <a:bodyPr lIns="45720" rIns="246888"/>
          <a:lstStyle>
            <a:lvl1pPr marL="0" indent="0" algn="r">
              <a:spcBef>
                <a:spcPts val="0"/>
              </a:spcBef>
              <a:buNone/>
              <a:defRPr>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10" name="Date Placeholder 9"/>
          <p:cNvSpPr>
            <a:spLocks noGrp="1"/>
          </p:cNvSpPr>
          <p:nvPr>
            <p:ph type="dt" sz="half" idx="10"/>
          </p:nvPr>
        </p:nvSpPr>
        <p:spPr>
          <a:xfrm>
            <a:off x="5562600" y="6509004"/>
            <a:ext cx="3002280" cy="274320"/>
          </a:xfrm>
        </p:spPr>
        <p:txBody>
          <a:bodyPr vert="horz" rtlCol="0"/>
          <a:lstStyle>
            <a:extLst/>
          </a:lstStyle>
          <a:p>
            <a:fld id="{CB5CE947-A70C-441B-BB71-AFE17EC1391B}" type="datetimeFigureOut">
              <a:rPr lang="en-US" smtClean="0"/>
              <a:pPr/>
              <a:t>4/17/2024</a:t>
            </a:fld>
            <a:endParaRPr lang="en-US"/>
          </a:p>
        </p:txBody>
      </p:sp>
      <p:sp>
        <p:nvSpPr>
          <p:cNvPr id="11" name="Slide Number Placeholder 10"/>
          <p:cNvSpPr>
            <a:spLocks noGrp="1"/>
          </p:cNvSpPr>
          <p:nvPr>
            <p:ph type="sldNum" sz="quarter" idx="11"/>
          </p:nvPr>
        </p:nvSpPr>
        <p:spPr>
          <a:xfrm>
            <a:off x="8638952" y="6509004"/>
            <a:ext cx="464288" cy="274320"/>
          </a:xfrm>
        </p:spPr>
        <p:txBody>
          <a:bodyPr vert="horz" rtlCol="0"/>
          <a:lstStyle>
            <a:lvl1pPr>
              <a:defRPr>
                <a:solidFill>
                  <a:schemeClr val="tx2">
                    <a:shade val="90000"/>
                  </a:schemeClr>
                </a:solidFill>
              </a:defRPr>
            </a:lvl1pPr>
            <a:extLst/>
          </a:lstStyle>
          <a:p>
            <a:fld id="{5EBFDC9B-C17A-4F0B-8176-739D5E1CF514}" type="slidenum">
              <a:rPr lang="en-US" smtClean="0"/>
              <a:pPr/>
              <a:t>‹#›</a:t>
            </a:fld>
            <a:endParaRPr lang="en-US"/>
          </a:p>
        </p:txBody>
      </p:sp>
      <p:sp>
        <p:nvSpPr>
          <p:cNvPr id="12" name="Footer Placeholder 11"/>
          <p:cNvSpPr>
            <a:spLocks noGrp="1"/>
          </p:cNvSpPr>
          <p:nvPr>
            <p:ph type="ftr" sz="quarter" idx="12"/>
          </p:nvPr>
        </p:nvSpPr>
        <p:spPr>
          <a:xfrm>
            <a:off x="1600200" y="6509004"/>
            <a:ext cx="3907464" cy="274320"/>
          </a:xfrm>
        </p:spPr>
        <p:txBody>
          <a:bodyPr vert="horz" rtlCol="0"/>
          <a:lstStyle>
            <a:extLst/>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CB5CE947-A70C-441B-BB71-AFE17EC1391B}" type="datetimeFigureOut">
              <a:rPr lang="en-US" smtClean="0"/>
              <a:pPr/>
              <a:t>4/17/2024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5EBFDC9B-C17A-4F0B-8176-739D5E1CF51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lgn="l">
              <a:defRPr/>
            </a:lvl1pPr>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CB5CE947-A70C-441B-BB71-AFE17EC1391B}" type="datetimeFigureOut">
              <a:rPr lang="en-US" smtClean="0"/>
              <a:pPr/>
              <a:t>4/17/2024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5EBFDC9B-C17A-4F0B-8176-739D5E1CF51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588392" y="1424588"/>
            <a:ext cx="800100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CB5CE947-A70C-441B-BB71-AFE17EC1391B}" type="datetimeFigureOut">
              <a:rPr lang="en-US" smtClean="0"/>
              <a:pPr/>
              <a:t>4/17/2024</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5EBFDC9B-C17A-4F0B-8176-739D5E1CF51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7" name="Rectangle 6"/>
          <p:cNvSpPr/>
          <p:nvPr/>
        </p:nvSpPr>
        <p:spPr>
          <a:xfrm>
            <a:off x="1000128" y="3267456"/>
            <a:ext cx="74066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722376" y="498230"/>
            <a:ext cx="7772400" cy="2731008"/>
          </a:xfrm>
        </p:spPr>
        <p:txBody>
          <a:bodyPr rIns="100584"/>
          <a:lstStyle>
            <a:lvl1pPr algn="r">
              <a:buNone/>
              <a:defRPr sz="4000" b="1" cap="none">
                <a:solidFill>
                  <a:schemeClr val="accent1">
                    <a:tint val="95000"/>
                    <a:satMod val="200000"/>
                  </a:schemeClr>
                </a:solidFill>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3287713"/>
            <a:ext cx="7772400" cy="1509712"/>
          </a:xfrm>
        </p:spPr>
        <p:txBody>
          <a:bodyPr rIns="128016" anchor="t"/>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a:xfrm>
            <a:off x="5562600" y="6513670"/>
            <a:ext cx="3002280" cy="274320"/>
          </a:xfrm>
        </p:spPr>
        <p:txBody>
          <a:bodyPr vert="horz" rtlCol="0"/>
          <a:lstStyle>
            <a:extLst/>
          </a:lstStyle>
          <a:p>
            <a:fld id="{CB5CE947-A70C-441B-BB71-AFE17EC1391B}" type="datetimeFigureOut">
              <a:rPr lang="en-US" smtClean="0"/>
              <a:pPr/>
              <a:t>4/17/2024</a:t>
            </a:fld>
            <a:endParaRPr lang="en-US"/>
          </a:p>
        </p:txBody>
      </p:sp>
      <p:sp>
        <p:nvSpPr>
          <p:cNvPr id="9" name="Slide Number Placeholder 8"/>
          <p:cNvSpPr>
            <a:spLocks noGrp="1"/>
          </p:cNvSpPr>
          <p:nvPr>
            <p:ph type="sldNum" sz="quarter" idx="11"/>
          </p:nvPr>
        </p:nvSpPr>
        <p:spPr>
          <a:xfrm>
            <a:off x="8638952" y="6513670"/>
            <a:ext cx="464288" cy="274320"/>
          </a:xfrm>
        </p:spPr>
        <p:txBody>
          <a:bodyPr vert="horz" rtlCol="0"/>
          <a:lstStyle>
            <a:lvl1pPr>
              <a:defRPr>
                <a:solidFill>
                  <a:schemeClr val="tx2">
                    <a:shade val="90000"/>
                  </a:schemeClr>
                </a:solidFill>
              </a:defRPr>
            </a:lvl1pPr>
            <a:extLst/>
          </a:lstStyle>
          <a:p>
            <a:fld id="{5EBFDC9B-C17A-4F0B-8176-739D5E1CF514}" type="slidenum">
              <a:rPr lang="en-US" smtClean="0"/>
              <a:pPr/>
              <a:t>‹#›</a:t>
            </a:fld>
            <a:endParaRPr lang="en-US"/>
          </a:p>
        </p:txBody>
      </p:sp>
      <p:sp>
        <p:nvSpPr>
          <p:cNvPr id="10" name="Footer Placeholder 9"/>
          <p:cNvSpPr>
            <a:spLocks noGrp="1"/>
          </p:cNvSpPr>
          <p:nvPr>
            <p:ph type="ftr" sz="quarter" idx="12"/>
          </p:nvPr>
        </p:nvSpPr>
        <p:spPr>
          <a:xfrm>
            <a:off x="1600200" y="6513670"/>
            <a:ext cx="3907464" cy="274320"/>
          </a:xfrm>
        </p:spPr>
        <p:txBody>
          <a:bodyPr vert="horz" rtlCol="0"/>
          <a:lstStyle>
            <a:extLst/>
          </a:lstStyle>
          <a:p>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45920"/>
            <a:ext cx="4038600" cy="45262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645920"/>
            <a:ext cx="4038600" cy="45262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CB5CE947-A70C-441B-BB71-AFE17EC1391B}" type="datetimeFigureOut">
              <a:rPr lang="en-US" smtClean="0"/>
              <a:pPr/>
              <a:t>4/17/2024</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a:xfrm>
            <a:off x="8641080" y="6514568"/>
            <a:ext cx="464288" cy="274320"/>
          </a:xfrm>
        </p:spPr>
        <p:txBody>
          <a:bodyPr/>
          <a:lstStyle>
            <a:extLst/>
          </a:lstStyle>
          <a:p>
            <a:fld id="{5EBFDC9B-C17A-4F0B-8176-739D5E1CF514}" type="slidenum">
              <a:rPr lang="en-US" smtClean="0"/>
              <a:pPr/>
              <a:t>‹#›</a:t>
            </a:fld>
            <a:endParaRPr lang="en-US"/>
          </a:p>
        </p:txBody>
      </p:sp>
      <p:sp>
        <p:nvSpPr>
          <p:cNvPr id="10" name="Rectangle 9"/>
          <p:cNvSpPr/>
          <p:nvPr/>
        </p:nvSpPr>
        <p:spPr>
          <a:xfrm>
            <a:off x="588392" y="1424588"/>
            <a:ext cx="800100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616744" y="2165216"/>
            <a:ext cx="37490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b"/>
          <a:lstStyle>
            <a:extLst/>
          </a:lstStyle>
          <a:p>
            <a:pPr algn="ctr" eaLnBrk="1" latinLnBrk="0" hangingPunct="1"/>
            <a:endParaRPr kumimoji="0" lang="en-US"/>
          </a:p>
        </p:txBody>
      </p:sp>
      <p:sp>
        <p:nvSpPr>
          <p:cNvPr id="11" name="Rectangle 10"/>
          <p:cNvSpPr/>
          <p:nvPr/>
        </p:nvSpPr>
        <p:spPr>
          <a:xfrm>
            <a:off x="4800600" y="2165216"/>
            <a:ext cx="37490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b"/>
          <a:lstStyle>
            <a:extLst/>
          </a:lstStyle>
          <a:p>
            <a:pPr algn="ctr" eaLnBrk="1" latinLnBrk="0" hangingPunct="1"/>
            <a:endParaRPr kumimoji="0" lang="en-US"/>
          </a:p>
        </p:txBody>
      </p:sp>
      <p:sp>
        <p:nvSpPr>
          <p:cNvPr id="2" name="Title 1"/>
          <p:cNvSpPr>
            <a:spLocks noGrp="1"/>
          </p:cNvSpPr>
          <p:nvPr>
            <p:ph type="title"/>
          </p:nvPr>
        </p:nvSpPr>
        <p:spPr>
          <a:xfrm>
            <a:off x="457200" y="251948"/>
            <a:ext cx="8229600" cy="1143000"/>
          </a:xfrm>
        </p:spPr>
        <p:txBody>
          <a:bodyPr anchor="b"/>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535113"/>
            <a:ext cx="4040188" cy="639762"/>
          </a:xfrm>
        </p:spPr>
        <p:txBody>
          <a:bodyPr anchor="b">
            <a:noAutofit/>
          </a:bodyPr>
          <a:lstStyle>
            <a:lvl1pPr marL="91440" indent="0" algn="l">
              <a:spcBef>
                <a:spcPts val="0"/>
              </a:spcBef>
              <a:buNone/>
              <a:defRPr sz="2200" b="0" cap="all" baseline="0"/>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535113"/>
            <a:ext cx="4041775" cy="639762"/>
          </a:xfrm>
        </p:spPr>
        <p:txBody>
          <a:bodyPr anchor="b">
            <a:noAutofit/>
          </a:bodyPr>
          <a:lstStyle>
            <a:lvl1pPr marL="91440" indent="0" algn="l">
              <a:spcBef>
                <a:spcPts val="0"/>
              </a:spcBef>
              <a:buNone/>
              <a:defRPr sz="2200" b="0" cap="all" baseline="0"/>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362200"/>
            <a:ext cx="4040188" cy="3941763"/>
          </a:xfrm>
        </p:spPr>
        <p:txBody>
          <a:bodyPr lIns="91440"/>
          <a:lstStyle>
            <a:lvl1pPr>
              <a:defRPr sz="22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362200"/>
            <a:ext cx="4041775" cy="3941763"/>
          </a:xfrm>
        </p:spPr>
        <p:txBody>
          <a:bodyPr/>
          <a:lstStyle>
            <a:lvl1pPr>
              <a:defRPr sz="22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CB5CE947-A70C-441B-BB71-AFE17EC1391B}" type="datetimeFigureOut">
              <a:rPr lang="en-US" smtClean="0"/>
              <a:pPr/>
              <a:t>4/17/2024</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a:xfrm>
            <a:off x="8641080" y="6514568"/>
            <a:ext cx="464288" cy="274320"/>
          </a:xfrm>
        </p:spPr>
        <p:txBody>
          <a:bodyPr/>
          <a:lstStyle>
            <a:extLst/>
          </a:lstStyle>
          <a:p>
            <a:fld id="{5EBFDC9B-C17A-4F0B-8176-739D5E1CF51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53218"/>
            <a:ext cx="8229600" cy="1143000"/>
          </a:xfrm>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CB5CE947-A70C-441B-BB71-AFE17EC1391B}" type="datetimeFigureOut">
              <a:rPr lang="en-US" smtClean="0"/>
              <a:pPr/>
              <a:t>4/17/2024</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5EBFDC9B-C17A-4F0B-8176-739D5E1CF514}" type="slidenum">
              <a:rPr lang="en-US" smtClean="0"/>
              <a:pPr/>
              <a:t>‹#›</a:t>
            </a:fld>
            <a:endParaRPr lang="en-US"/>
          </a:p>
        </p:txBody>
      </p:sp>
      <p:sp>
        <p:nvSpPr>
          <p:cNvPr id="7" name="Rectangle 6"/>
          <p:cNvSpPr/>
          <p:nvPr/>
        </p:nvSpPr>
        <p:spPr>
          <a:xfrm>
            <a:off x="588392" y="1424588"/>
            <a:ext cx="800100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CB5CE947-A70C-441B-BB71-AFE17EC1391B}" type="datetimeFigureOut">
              <a:rPr lang="en-US" smtClean="0"/>
              <a:pPr/>
              <a:t>4/17/2024</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5EBFDC9B-C17A-4F0B-8176-739D5E1CF51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2"/>
      </p:bgRef>
    </p:bg>
    <p:spTree>
      <p:nvGrpSpPr>
        <p:cNvPr id="1" name=""/>
        <p:cNvGrpSpPr/>
        <p:nvPr/>
      </p:nvGrpSpPr>
      <p:grpSpPr>
        <a:xfrm>
          <a:off x="0" y="0"/>
          <a:ext cx="0" cy="0"/>
          <a:chOff x="0" y="0"/>
          <a:chExt cx="0" cy="0"/>
        </a:xfrm>
      </p:grpSpPr>
      <p:sp>
        <p:nvSpPr>
          <p:cNvPr id="8" name="Rectangle 7"/>
          <p:cNvSpPr/>
          <p:nvPr/>
        </p:nvSpPr>
        <p:spPr>
          <a:xfrm>
            <a:off x="5057552" y="1057656"/>
            <a:ext cx="37490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4963136" y="304800"/>
            <a:ext cx="3931920" cy="762000"/>
          </a:xfrm>
        </p:spPr>
        <p:txBody>
          <a:bodyPr anchor="b"/>
          <a:lstStyle>
            <a:lvl1pPr marL="0" algn="r">
              <a:buNone/>
              <a:defRPr sz="2000" b="1"/>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963136" y="1107560"/>
            <a:ext cx="3931920" cy="1066800"/>
          </a:xfrm>
        </p:spPr>
        <p:txBody>
          <a:bodyPr/>
          <a:lstStyle>
            <a:lvl1pPr marL="0" indent="0" algn="r">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228600" y="2209800"/>
            <a:ext cx="8666456" cy="3977640"/>
          </a:xfrm>
        </p:spPr>
        <p:txBody>
          <a:bodyPr/>
          <a:lstStyle>
            <a:lvl1pPr marL="292608">
              <a:defRPr sz="3200"/>
            </a:lvl1pPr>
            <a:lvl2pPr marL="594360">
              <a:defRPr sz="2800"/>
            </a:lvl2pPr>
            <a:lvl3pPr marL="822960">
              <a:defRPr sz="2400"/>
            </a:lvl3pPr>
            <a:lvl4pPr marL="1051560">
              <a:defRPr sz="2000"/>
            </a:lvl4pPr>
            <a:lvl5pPr marL="1261872">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9" name="Date Placeholder 8"/>
          <p:cNvSpPr>
            <a:spLocks noGrp="1"/>
          </p:cNvSpPr>
          <p:nvPr>
            <p:ph type="dt" sz="half" idx="10"/>
          </p:nvPr>
        </p:nvSpPr>
        <p:spPr>
          <a:xfrm>
            <a:off x="5562600" y="6513670"/>
            <a:ext cx="3002280" cy="274320"/>
          </a:xfrm>
        </p:spPr>
        <p:txBody>
          <a:bodyPr vert="horz" rtlCol="0"/>
          <a:lstStyle>
            <a:extLst/>
          </a:lstStyle>
          <a:p>
            <a:fld id="{CB5CE947-A70C-441B-BB71-AFE17EC1391B}" type="datetimeFigureOut">
              <a:rPr lang="en-US" smtClean="0"/>
              <a:pPr/>
              <a:t>4/17/2024</a:t>
            </a:fld>
            <a:endParaRPr lang="en-US"/>
          </a:p>
        </p:txBody>
      </p:sp>
      <p:sp>
        <p:nvSpPr>
          <p:cNvPr id="10" name="Slide Number Placeholder 9"/>
          <p:cNvSpPr>
            <a:spLocks noGrp="1"/>
          </p:cNvSpPr>
          <p:nvPr>
            <p:ph type="sldNum" sz="quarter" idx="11"/>
          </p:nvPr>
        </p:nvSpPr>
        <p:spPr>
          <a:xfrm>
            <a:off x="8638952" y="6513670"/>
            <a:ext cx="464288" cy="274320"/>
          </a:xfrm>
        </p:spPr>
        <p:txBody>
          <a:bodyPr vert="horz" rtlCol="0"/>
          <a:lstStyle>
            <a:lvl1pPr>
              <a:defRPr>
                <a:solidFill>
                  <a:schemeClr val="tx2">
                    <a:shade val="90000"/>
                  </a:schemeClr>
                </a:solidFill>
              </a:defRPr>
            </a:lvl1pPr>
            <a:extLst/>
          </a:lstStyle>
          <a:p>
            <a:fld id="{5EBFDC9B-C17A-4F0B-8176-739D5E1CF514}" type="slidenum">
              <a:rPr lang="en-US" smtClean="0"/>
              <a:pPr/>
              <a:t>‹#›</a:t>
            </a:fld>
            <a:endParaRPr lang="en-US"/>
          </a:p>
        </p:txBody>
      </p:sp>
      <p:sp>
        <p:nvSpPr>
          <p:cNvPr id="11" name="Footer Placeholder 10"/>
          <p:cNvSpPr>
            <a:spLocks noGrp="1"/>
          </p:cNvSpPr>
          <p:nvPr>
            <p:ph type="ftr" sz="quarter" idx="12"/>
          </p:nvPr>
        </p:nvSpPr>
        <p:spPr>
          <a:xfrm>
            <a:off x="1600200" y="6513670"/>
            <a:ext cx="3907464" cy="274320"/>
          </a:xfrm>
        </p:spPr>
        <p:txBody>
          <a:bodyPr vert="horz" rtlCol="0"/>
          <a:lstStyle>
            <a:extLst/>
          </a:lstStyle>
          <a:p>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0443" y="4724400"/>
            <a:ext cx="5486400" cy="664536"/>
          </a:xfrm>
        </p:spPr>
        <p:txBody>
          <a:bodyPr anchor="b"/>
          <a:lstStyle>
            <a:lvl1pPr marL="0" algn="r">
              <a:buNone/>
              <a:defRPr sz="2000" b="1"/>
            </a:lvl1pPr>
            <a:extLst/>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3040443" y="5388936"/>
            <a:ext cx="5486400" cy="912255"/>
          </a:xfrm>
        </p:spPr>
        <p:txBody>
          <a:bodyPr/>
          <a:lstStyle>
            <a:lvl1pPr marL="0" indent="0" algn="r">
              <a:spcBef>
                <a:spcPts val="0"/>
              </a:spcBef>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13" name="Picture Placeholder 12"/>
          <p:cNvSpPr>
            <a:spLocks noGrp="1"/>
          </p:cNvSpPr>
          <p:nvPr>
            <p:ph type="pic" idx="1"/>
          </p:nvPr>
        </p:nvSpPr>
        <p:spPr>
          <a:xfrm>
            <a:off x="304800" y="249864"/>
            <a:ext cx="8534400" cy="4343400"/>
          </a:xfrm>
          <a:prstGeom prst="round2DiagRect">
            <a:avLst>
              <a:gd name="adj1" fmla="val 11403"/>
              <a:gd name="adj2" fmla="val 0"/>
            </a:avLst>
          </a:prstGeom>
          <a:solidFill>
            <a:schemeClr val="bg2">
              <a:tint val="85000"/>
              <a:shade val="90000"/>
              <a:satMod val="150000"/>
              <a:alpha val="65000"/>
            </a:schemeClr>
          </a:solidFill>
          <a:ln w="11000" cap="rnd" cmpd="sng" algn="ctr">
            <a:solidFill>
              <a:schemeClr val="bg2">
                <a:tint val="78000"/>
                <a:satMod val="180000"/>
                <a:alpha val="88000"/>
              </a:schemeClr>
            </a:solidFill>
            <a:prstDash val="solid"/>
          </a:ln>
          <a:effectLst>
            <a:innerShdw blurRad="114300">
              <a:srgbClr val="000000">
                <a:alpha val="100000"/>
              </a:srgbClr>
            </a:innerShdw>
          </a:effectLst>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extLst/>
          </a:lstStyle>
          <a:p>
            <a:pPr marL="0" algn="l" rtl="0" eaLnBrk="1" latinLnBrk="0" hangingPunct="1"/>
            <a:r>
              <a:rPr kumimoji="0" lang="en-US" smtClean="0">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8" name="Date Placeholder 7"/>
          <p:cNvSpPr>
            <a:spLocks noGrp="1"/>
          </p:cNvSpPr>
          <p:nvPr>
            <p:ph type="dt" sz="half" idx="10"/>
          </p:nvPr>
        </p:nvSpPr>
        <p:spPr>
          <a:xfrm>
            <a:off x="5562600" y="6509004"/>
            <a:ext cx="3002280" cy="274320"/>
          </a:xfrm>
        </p:spPr>
        <p:txBody>
          <a:bodyPr vert="horz" rtlCol="0"/>
          <a:lstStyle>
            <a:extLst/>
          </a:lstStyle>
          <a:p>
            <a:fld id="{CB5CE947-A70C-441B-BB71-AFE17EC1391B}" type="datetimeFigureOut">
              <a:rPr lang="en-US" smtClean="0"/>
              <a:pPr/>
              <a:t>4/17/2024</a:t>
            </a:fld>
            <a:endParaRPr lang="en-US"/>
          </a:p>
        </p:txBody>
      </p:sp>
      <p:sp>
        <p:nvSpPr>
          <p:cNvPr id="9" name="Slide Number Placeholder 8"/>
          <p:cNvSpPr>
            <a:spLocks noGrp="1"/>
          </p:cNvSpPr>
          <p:nvPr>
            <p:ph type="sldNum" sz="quarter" idx="11"/>
          </p:nvPr>
        </p:nvSpPr>
        <p:spPr>
          <a:xfrm>
            <a:off x="8638952" y="6509004"/>
            <a:ext cx="464288" cy="274320"/>
          </a:xfrm>
        </p:spPr>
        <p:txBody>
          <a:bodyPr vert="horz" rtlCol="0"/>
          <a:lstStyle>
            <a:lvl1pPr>
              <a:defRPr>
                <a:solidFill>
                  <a:schemeClr val="tx2">
                    <a:shade val="90000"/>
                  </a:schemeClr>
                </a:solidFill>
              </a:defRPr>
            </a:lvl1pPr>
            <a:extLst/>
          </a:lstStyle>
          <a:p>
            <a:fld id="{5EBFDC9B-C17A-4F0B-8176-739D5E1CF514}" type="slidenum">
              <a:rPr lang="en-US" smtClean="0"/>
              <a:pPr/>
              <a:t>‹#›</a:t>
            </a:fld>
            <a:endParaRPr lang="en-US"/>
          </a:p>
        </p:txBody>
      </p:sp>
      <p:sp>
        <p:nvSpPr>
          <p:cNvPr id="10" name="Footer Placeholder 9"/>
          <p:cNvSpPr>
            <a:spLocks noGrp="1"/>
          </p:cNvSpPr>
          <p:nvPr>
            <p:ph type="ftr" sz="quarter" idx="12"/>
          </p:nvPr>
        </p:nvSpPr>
        <p:spPr>
          <a:xfrm>
            <a:off x="1600200" y="6509004"/>
            <a:ext cx="3907464" cy="274320"/>
          </a:xfrm>
        </p:spPr>
        <p:txBody>
          <a:bodyPr vert="horz" rtlCol="0"/>
          <a:lstStyle>
            <a:extLst/>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Round Diagonal Corner Rectangle 6"/>
          <p:cNvSpPr/>
          <p:nvPr/>
        </p:nvSpPr>
        <p:spPr>
          <a:xfrm>
            <a:off x="164592" y="147085"/>
            <a:ext cx="8810846" cy="6565392"/>
          </a:xfrm>
          <a:prstGeom prst="round2DiagRect">
            <a:avLst>
              <a:gd name="adj1" fmla="val 11807"/>
              <a:gd name="adj2" fmla="val 0"/>
            </a:avLst>
          </a:prstGeom>
          <a:solidFill>
            <a:schemeClr val="bg2">
              <a:tint val="85000"/>
              <a:shade val="90000"/>
              <a:satMod val="150000"/>
              <a:alpha val="65000"/>
            </a:schemeClr>
          </a:solidFill>
          <a:ln w="11000" cap="rnd" cmpd="sng" algn="ctr">
            <a:solidFill>
              <a:schemeClr val="bg2">
                <a:tint val="78000"/>
                <a:satMod val="180000"/>
                <a:alpha val="88000"/>
              </a:schemeClr>
            </a:solidFill>
            <a:prstDash val="solid"/>
          </a:ln>
          <a:effectLst>
            <a:innerShdw blurRad="114300">
              <a:srgbClr val="000000">
                <a:alpha val="10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3" name="Footer Placeholder 2"/>
          <p:cNvSpPr>
            <a:spLocks noGrp="1"/>
          </p:cNvSpPr>
          <p:nvPr>
            <p:ph type="ftr" sz="quarter" idx="3"/>
          </p:nvPr>
        </p:nvSpPr>
        <p:spPr>
          <a:xfrm>
            <a:off x="1295400" y="6400800"/>
            <a:ext cx="4212264" cy="274320"/>
          </a:xfrm>
          <a:prstGeom prst="rect">
            <a:avLst/>
          </a:prstGeom>
        </p:spPr>
        <p:txBody>
          <a:bodyPr/>
          <a:lstStyle>
            <a:lvl1pPr algn="r" eaLnBrk="1" latinLnBrk="0" hangingPunct="1">
              <a:defRPr kumimoji="0" sz="1300">
                <a:solidFill>
                  <a:schemeClr val="bg2">
                    <a:tint val="60000"/>
                    <a:satMod val="155000"/>
                  </a:schemeClr>
                </a:solidFill>
              </a:defRPr>
            </a:lvl1pPr>
            <a:extLst/>
          </a:lstStyle>
          <a:p>
            <a:endParaRPr lang="en-US"/>
          </a:p>
        </p:txBody>
      </p:sp>
      <p:sp>
        <p:nvSpPr>
          <p:cNvPr id="14" name="Date Placeholder 13"/>
          <p:cNvSpPr>
            <a:spLocks noGrp="1"/>
          </p:cNvSpPr>
          <p:nvPr>
            <p:ph type="dt" sz="half" idx="2"/>
          </p:nvPr>
        </p:nvSpPr>
        <p:spPr>
          <a:xfrm>
            <a:off x="5562600" y="6400800"/>
            <a:ext cx="3002280" cy="274320"/>
          </a:xfrm>
          <a:prstGeom prst="rect">
            <a:avLst/>
          </a:prstGeom>
        </p:spPr>
        <p:txBody>
          <a:bodyPr/>
          <a:lstStyle>
            <a:lvl1pPr algn="l" eaLnBrk="1" latinLnBrk="0" hangingPunct="1">
              <a:defRPr kumimoji="0" sz="1300">
                <a:solidFill>
                  <a:schemeClr val="bg2">
                    <a:tint val="60000"/>
                    <a:satMod val="155000"/>
                  </a:schemeClr>
                </a:solidFill>
              </a:defRPr>
            </a:lvl1pPr>
            <a:extLst/>
          </a:lstStyle>
          <a:p>
            <a:fld id="{CB5CE947-A70C-441B-BB71-AFE17EC1391B}" type="datetimeFigureOut">
              <a:rPr lang="en-US" smtClean="0"/>
              <a:pPr/>
              <a:t>4/17/2024</a:t>
            </a:fld>
            <a:endParaRPr lang="en-US"/>
          </a:p>
        </p:txBody>
      </p:sp>
      <p:sp>
        <p:nvSpPr>
          <p:cNvPr id="23" name="Slide Number Placeholder 22"/>
          <p:cNvSpPr>
            <a:spLocks noGrp="1"/>
          </p:cNvSpPr>
          <p:nvPr>
            <p:ph type="sldNum" sz="quarter" idx="4"/>
          </p:nvPr>
        </p:nvSpPr>
        <p:spPr>
          <a:xfrm>
            <a:off x="8638952" y="6514568"/>
            <a:ext cx="464288" cy="274320"/>
          </a:xfrm>
          <a:prstGeom prst="rect">
            <a:avLst/>
          </a:prstGeom>
        </p:spPr>
        <p:txBody>
          <a:bodyPr anchor="ctr"/>
          <a:lstStyle>
            <a:lvl1pPr algn="r" eaLnBrk="1" latinLnBrk="0" hangingPunct="1">
              <a:defRPr kumimoji="0" sz="1600">
                <a:solidFill>
                  <a:schemeClr val="tx2">
                    <a:shade val="90000"/>
                  </a:schemeClr>
                </a:solidFill>
                <a:effectLst/>
              </a:defRPr>
            </a:lvl1pPr>
            <a:extLst/>
          </a:lstStyle>
          <a:p>
            <a:fld id="{5EBFDC9B-C17A-4F0B-8176-739D5E1CF514}" type="slidenum">
              <a:rPr lang="en-US" smtClean="0"/>
              <a:pPr/>
              <a:t>‹#›</a:t>
            </a:fld>
            <a:endParaRPr lang="en-US"/>
          </a:p>
        </p:txBody>
      </p:sp>
      <p:sp>
        <p:nvSpPr>
          <p:cNvPr id="22" name="Title Placeholder 21"/>
          <p:cNvSpPr>
            <a:spLocks noGrp="1"/>
          </p:cNvSpPr>
          <p:nvPr>
            <p:ph type="title"/>
          </p:nvPr>
        </p:nvSpPr>
        <p:spPr>
          <a:xfrm>
            <a:off x="457200" y="253536"/>
            <a:ext cx="8229600" cy="1143000"/>
          </a:xfrm>
          <a:prstGeom prst="rect">
            <a:avLst/>
          </a:prstGeom>
        </p:spPr>
        <p:txBody>
          <a:bodyPr rIns="91440" anchor="b">
            <a:normAutofit/>
            <a:scene3d>
              <a:camera prst="orthographicFront"/>
              <a:lightRig rig="soft" dir="t">
                <a:rot lat="0" lon="0" rev="2400000"/>
              </a:lightRig>
            </a:scene3d>
            <a:sp3d>
              <a:bevelT w="19050" h="12700"/>
            </a:sp3d>
          </a:bodyPr>
          <a:lstStyle>
            <a:extLst/>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46237"/>
            <a:ext cx="8229600" cy="452628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Tree>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p:titleStyle>
    <p:bodyStyle>
      <a:lvl1pPr marL="292100" indent="-292100" algn="l" rtl="0" eaLnBrk="1" latinLnBrk="0" hangingPunct="1">
        <a:spcBef>
          <a:spcPts val="0"/>
        </a:spcBef>
        <a:buClr>
          <a:schemeClr val="accent1"/>
        </a:buClr>
        <a:buSzPct val="70000"/>
        <a:buFont typeface="Wingdings 2"/>
        <a:buChar char=""/>
        <a:defRPr kumimoji="0" sz="3200" kern="1200">
          <a:solidFill>
            <a:schemeClr val="tx1"/>
          </a:solidFill>
          <a:latin typeface="+mn-lt"/>
          <a:ea typeface="+mn-ea"/>
          <a:cs typeface="+mn-cs"/>
        </a:defRPr>
      </a:lvl1pPr>
      <a:lvl2pPr marL="640080" indent="-228600" algn="l" rtl="0" eaLnBrk="1" latinLnBrk="0" hangingPunct="1">
        <a:spcBef>
          <a:spcPts val="400"/>
        </a:spcBef>
        <a:buClr>
          <a:schemeClr val="accent2"/>
        </a:buClr>
        <a:buSzPct val="90000"/>
        <a:buFontTx/>
        <a:buChar char="•"/>
        <a:defRPr kumimoji="0" sz="2600" kern="1200">
          <a:solidFill>
            <a:schemeClr val="tx1"/>
          </a:solidFill>
          <a:latin typeface="+mn-lt"/>
          <a:ea typeface="+mn-ea"/>
          <a:cs typeface="+mn-cs"/>
        </a:defRPr>
      </a:lvl2pPr>
      <a:lvl3pPr marL="822960" indent="-192024" algn="l" rtl="0" eaLnBrk="1" latinLnBrk="0" hangingPunct="1">
        <a:spcBef>
          <a:spcPts val="400"/>
        </a:spcBef>
        <a:buClr>
          <a:schemeClr val="accent3"/>
        </a:buClr>
        <a:buSzPct val="100000"/>
        <a:buFont typeface="Wingdings 2"/>
        <a:buChar char=""/>
        <a:defRPr kumimoji="0" sz="2300" kern="1200">
          <a:solidFill>
            <a:schemeClr val="tx1"/>
          </a:solidFill>
          <a:latin typeface="+mn-lt"/>
          <a:ea typeface="+mn-ea"/>
          <a:cs typeface="+mn-cs"/>
        </a:defRPr>
      </a:lvl3pPr>
      <a:lvl4pPr marL="1005840" indent="-182880" algn="l" rtl="0" eaLnBrk="1" latinLnBrk="0" hangingPunct="1">
        <a:spcBef>
          <a:spcPts val="400"/>
        </a:spcBef>
        <a:buClr>
          <a:schemeClr val="accent3"/>
        </a:buClr>
        <a:buSzPct val="100000"/>
        <a:buFont typeface="Wingdings 2"/>
        <a:buChar char=""/>
        <a:defRPr kumimoji="0" sz="2000" kern="1200">
          <a:solidFill>
            <a:schemeClr val="tx1"/>
          </a:solidFill>
          <a:latin typeface="+mn-lt"/>
          <a:ea typeface="+mn-ea"/>
          <a:cs typeface="+mn-cs"/>
        </a:defRPr>
      </a:lvl4pPr>
      <a:lvl5pPr marL="1188720" indent="-182880" algn="l" rtl="0" eaLnBrk="1" latinLnBrk="0" hangingPunct="1">
        <a:spcBef>
          <a:spcPts val="400"/>
        </a:spcBef>
        <a:buClr>
          <a:schemeClr val="accent3"/>
        </a:buClr>
        <a:buSzPct val="100000"/>
        <a:buFont typeface="Wingdings 2"/>
        <a:buChar char=""/>
        <a:defRPr kumimoji="0" sz="1900" kern="1200">
          <a:solidFill>
            <a:schemeClr val="tx1"/>
          </a:solidFill>
          <a:latin typeface="+mn-lt"/>
          <a:ea typeface="+mn-ea"/>
          <a:cs typeface="+mn-cs"/>
        </a:defRPr>
      </a:lvl5pPr>
      <a:lvl6pPr marL="1371600" indent="-173736" algn="l" rtl="0" eaLnBrk="1" latinLnBrk="0" hangingPunct="1">
        <a:spcBef>
          <a:spcPts val="400"/>
        </a:spcBef>
        <a:buClr>
          <a:schemeClr val="accent4"/>
        </a:buClr>
        <a:buFont typeface="Wingdings 2"/>
        <a:buChar char=""/>
        <a:defRPr kumimoji="0" sz="1800" kern="1200" baseline="0">
          <a:solidFill>
            <a:schemeClr val="tx1"/>
          </a:solidFill>
          <a:latin typeface="+mn-lt"/>
          <a:ea typeface="+mn-ea"/>
          <a:cs typeface="+mn-cs"/>
        </a:defRPr>
      </a:lvl6pPr>
      <a:lvl7pPr marL="1554480" indent="-173736" algn="l" rtl="0" eaLnBrk="1" latinLnBrk="0" hangingPunct="1">
        <a:spcBef>
          <a:spcPts val="400"/>
        </a:spcBef>
        <a:buClr>
          <a:schemeClr val="accent4"/>
        </a:buClr>
        <a:buFont typeface="Wingdings 2"/>
        <a:buChar char=""/>
        <a:defRPr kumimoji="0" sz="1600" kern="1200" baseline="0">
          <a:solidFill>
            <a:schemeClr val="tx1"/>
          </a:solidFill>
          <a:latin typeface="+mn-lt"/>
          <a:ea typeface="+mn-ea"/>
          <a:cs typeface="+mn-cs"/>
        </a:defRPr>
      </a:lvl7pPr>
      <a:lvl8pPr marL="1737360" indent="-173736" algn="l" rtl="0" eaLnBrk="1" latinLnBrk="0" hangingPunct="1">
        <a:spcBef>
          <a:spcPts val="400"/>
        </a:spcBef>
        <a:buClr>
          <a:schemeClr val="accent4"/>
        </a:buClr>
        <a:buFont typeface="Wingdings 2"/>
        <a:buChar char=""/>
        <a:defRPr kumimoji="0" sz="1600" kern="1200" baseline="0">
          <a:solidFill>
            <a:schemeClr val="tx1"/>
          </a:solidFill>
          <a:latin typeface="+mn-lt"/>
          <a:ea typeface="+mn-ea"/>
          <a:cs typeface="+mn-cs"/>
        </a:defRPr>
      </a:lvl8pPr>
      <a:lvl9pPr marL="1920240" indent="-173736" algn="l" rtl="0" eaLnBrk="1" latinLnBrk="0" hangingPunct="1">
        <a:spcBef>
          <a:spcPts val="400"/>
        </a:spcBef>
        <a:buClr>
          <a:schemeClr val="accent4"/>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2209800"/>
            <a:ext cx="8610600" cy="1401763"/>
          </a:xfrm>
        </p:spPr>
        <p:txBody>
          <a:bodyPr>
            <a:noAutofit/>
          </a:bodyPr>
          <a:lstStyle/>
          <a:p>
            <a:pPr marL="0" indent="0" algn="ctr">
              <a:buNone/>
            </a:pPr>
            <a:r>
              <a:rPr lang="en-US" sz="9600" b="1" dirty="0">
                <a:solidFill>
                  <a:srgbClr val="FFFF00"/>
                </a:solidFill>
              </a:rPr>
              <a:t>VOLLEYBALL</a:t>
            </a:r>
            <a:endParaRPr lang="en-US" sz="9600" dirty="0">
              <a:solidFill>
                <a:srgbClr val="FFFF00"/>
              </a:solidFill>
            </a:endParaRPr>
          </a:p>
        </p:txBody>
      </p:sp>
    </p:spTree>
    <p:extLst>
      <p:ext uri="{BB962C8B-B14F-4D97-AF65-F5344CB8AC3E}">
        <p14:creationId xmlns:p14="http://schemas.microsoft.com/office/powerpoint/2010/main" val="19216522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Content Placeholder 2"/>
          <p:cNvSpPr>
            <a:spLocks noGrp="1"/>
          </p:cNvSpPr>
          <p:nvPr>
            <p:ph idx="1"/>
          </p:nvPr>
        </p:nvSpPr>
        <p:spPr/>
        <p:txBody>
          <a:bodyPr/>
          <a:lstStyle/>
          <a:p>
            <a:endParaRPr lang="en-PH"/>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0" y="7936"/>
            <a:ext cx="9144000" cy="6850063"/>
          </a:xfrm>
          <a:prstGeom prst="rect">
            <a:avLst/>
          </a:prstGeom>
        </p:spPr>
      </p:pic>
    </p:spTree>
    <p:extLst>
      <p:ext uri="{BB962C8B-B14F-4D97-AF65-F5344CB8AC3E}">
        <p14:creationId xmlns:p14="http://schemas.microsoft.com/office/powerpoint/2010/main" val="5002101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t>Scoring</a:t>
            </a:r>
            <a:endParaRPr lang="en-US" sz="4100" dirty="0"/>
          </a:p>
        </p:txBody>
      </p:sp>
      <p:sp>
        <p:nvSpPr>
          <p:cNvPr id="3" name="Content Placeholder 2"/>
          <p:cNvSpPr>
            <a:spLocks noGrp="1"/>
          </p:cNvSpPr>
          <p:nvPr>
            <p:ph idx="1"/>
          </p:nvPr>
        </p:nvSpPr>
        <p:spPr>
          <a:xfrm>
            <a:off x="457200" y="1371600"/>
            <a:ext cx="8229600" cy="4526280"/>
          </a:xfrm>
        </p:spPr>
        <p:txBody>
          <a:bodyPr>
            <a:normAutofit/>
          </a:bodyPr>
          <a:lstStyle/>
          <a:p>
            <a:pPr algn="just">
              <a:buClr>
                <a:srgbClr val="FF0000"/>
              </a:buClr>
              <a:buFont typeface="Wingdings" pitchFamily="2" charset="2"/>
              <a:buChar char="Ø"/>
            </a:pPr>
            <a:r>
              <a:rPr lang="en-US" sz="2400" dirty="0" smtClean="0"/>
              <a:t>A </a:t>
            </a:r>
            <a:r>
              <a:rPr lang="en-US" sz="2400" dirty="0"/>
              <a:t>point is scored when the ball contacts the floor within the court boundaries or when an error is made: when the ball strikes one team's side of the court, the other team gains a point; and when an error is made, the team that did not make the error is awarded a </a:t>
            </a:r>
            <a:r>
              <a:rPr lang="en-US" sz="2400" dirty="0" smtClean="0"/>
              <a:t>point</a:t>
            </a:r>
          </a:p>
          <a:p>
            <a:pPr algn="just">
              <a:buClr>
                <a:srgbClr val="FF0000"/>
              </a:buClr>
              <a:buFont typeface="Wingdings" pitchFamily="2" charset="2"/>
              <a:buChar char="Ø"/>
            </a:pPr>
            <a:endParaRPr lang="en-US" sz="2400" dirty="0" smtClean="0"/>
          </a:p>
          <a:p>
            <a:pPr algn="just">
              <a:buClr>
                <a:srgbClr val="FF0000"/>
              </a:buClr>
              <a:buFont typeface="Wingdings" pitchFamily="2" charset="2"/>
              <a:buChar char="Ø"/>
            </a:pPr>
            <a:r>
              <a:rPr lang="en-US" sz="2400" dirty="0"/>
              <a:t>first team to score 25 points by a two-point margin awarded the set. Matches are best-of-five sets and the fifth set, if necessary, is usually played to 15 points. (Scoring differs between leagues, tournaments, and levels;</a:t>
            </a:r>
          </a:p>
        </p:txBody>
      </p:sp>
      <p:pic>
        <p:nvPicPr>
          <p:cNvPr id="6" name="Picture 5"/>
          <p:cNvPicPr/>
          <p:nvPr/>
        </p:nvPicPr>
        <p:blipFill>
          <a:blip r:embed="rId2" cstate="print">
            <a:extLst>
              <a:ext uri="{28A0092B-C50C-407E-A947-70E740481C1C}">
                <a14:useLocalDpi xmlns:a14="http://schemas.microsoft.com/office/drawing/2010/main" val="0"/>
              </a:ext>
            </a:extLst>
          </a:blip>
          <a:stretch>
            <a:fillRect/>
          </a:stretch>
        </p:blipFill>
        <p:spPr>
          <a:xfrm>
            <a:off x="0" y="5469671"/>
            <a:ext cx="3462046" cy="1388329"/>
          </a:xfrm>
          <a:prstGeom prst="rect">
            <a:avLst/>
          </a:prstGeom>
        </p:spPr>
      </p:pic>
    </p:spTree>
    <p:extLst>
      <p:ext uri="{BB962C8B-B14F-4D97-AF65-F5344CB8AC3E}">
        <p14:creationId xmlns:p14="http://schemas.microsoft.com/office/powerpoint/2010/main" val="1425845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down)">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t>Serve</a:t>
            </a:r>
            <a:endParaRPr lang="en-US" sz="4100" dirty="0"/>
          </a:p>
        </p:txBody>
      </p:sp>
      <p:sp>
        <p:nvSpPr>
          <p:cNvPr id="3" name="Content Placeholder 2"/>
          <p:cNvSpPr>
            <a:spLocks noGrp="1"/>
          </p:cNvSpPr>
          <p:nvPr>
            <p:ph idx="1"/>
          </p:nvPr>
        </p:nvSpPr>
        <p:spPr>
          <a:xfrm>
            <a:off x="457200" y="1371600"/>
            <a:ext cx="8229600" cy="4526280"/>
          </a:xfrm>
        </p:spPr>
        <p:txBody>
          <a:bodyPr>
            <a:normAutofit/>
          </a:bodyPr>
          <a:lstStyle/>
          <a:p>
            <a:pPr marL="0" indent="0" algn="just">
              <a:buNone/>
            </a:pPr>
            <a:r>
              <a:rPr lang="en-US" sz="2400" dirty="0" smtClean="0"/>
              <a:t>A </a:t>
            </a:r>
            <a:r>
              <a:rPr lang="en-US" sz="2400" dirty="0"/>
              <a:t>player stands behind the inline and serves the ball, in an attempt to drive it into the opponent's court. The main objective is to make it land inside the court; it is also desirable to set the ball's direction, speed and acceleration so that it becomes difficult for the receiver to handle it properly.</a:t>
            </a:r>
          </a:p>
        </p:txBody>
      </p:sp>
      <p:sp>
        <p:nvSpPr>
          <p:cNvPr id="4" name="TextBox 3"/>
          <p:cNvSpPr txBox="1"/>
          <p:nvPr/>
        </p:nvSpPr>
        <p:spPr>
          <a:xfrm>
            <a:off x="0" y="6553200"/>
            <a:ext cx="2362200" cy="307777"/>
          </a:xfrm>
          <a:prstGeom prst="rect">
            <a:avLst/>
          </a:prstGeom>
          <a:noFill/>
        </p:spPr>
        <p:txBody>
          <a:bodyPr wrap="square" rtlCol="0">
            <a:spAutoFit/>
          </a:bodyPr>
          <a:lstStyle/>
          <a:p>
            <a:r>
              <a:rPr lang="en-US" sz="1400" dirty="0" smtClean="0">
                <a:solidFill>
                  <a:srgbClr val="FFFF00"/>
                </a:solidFill>
              </a:rPr>
              <a:t>KEY HEART R. MARIVELES</a:t>
            </a:r>
            <a:endParaRPr lang="en-US" sz="1400" dirty="0">
              <a:solidFill>
                <a:srgbClr val="FFFF00"/>
              </a:solidFill>
            </a:endParaRPr>
          </a:p>
        </p:txBody>
      </p:sp>
      <p:pic>
        <p:nvPicPr>
          <p:cNvPr id="5" name="Picture 14">
            <a:extLst>
              <a:ext uri="{FF2B5EF4-FFF2-40B4-BE49-F238E27FC236}">
                <a16:creationId xmlns="" xmlns:a16="http://schemas.microsoft.com/office/drawing/2014/main" id="{B691D7E3-2D9C-490A-82F8-2C119CF794F8}"/>
              </a:ext>
            </a:extLst>
          </p:cNvPr>
          <p:cNvPicPr>
            <a:picLocks noChangeAspect="1"/>
          </p:cNvPicPr>
          <p:nvPr/>
        </p:nvPicPr>
        <p:blipFill>
          <a:blip r:embed="rId2" cstate="print"/>
          <a:srcRect/>
          <a:stretch>
            <a:fillRect/>
          </a:stretch>
        </p:blipFill>
        <p:spPr>
          <a:xfrm>
            <a:off x="5486400" y="5943600"/>
            <a:ext cx="3635596" cy="914400"/>
          </a:xfrm>
          <a:prstGeom prst="rect">
            <a:avLst/>
          </a:prstGeom>
          <a:effectLst>
            <a:outerShdw blurRad="1270000" dist="50800" dir="21540000" sx="200000" sy="200000" algn="ctr" rotWithShape="0">
              <a:srgbClr val="000000">
                <a:alpha val="0"/>
              </a:srgbClr>
            </a:outerShdw>
          </a:effectLst>
        </p:spPr>
      </p:pic>
      <p:pic>
        <p:nvPicPr>
          <p:cNvPr id="14338" name="Picture 2" descr="How to Jump Serve In Volleyball - Easy Step By Step Guid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601" y="3657600"/>
            <a:ext cx="8686799" cy="31095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467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4338"/>
                                        </p:tgtEl>
                                        <p:attrNameLst>
                                          <p:attrName>style.visibility</p:attrName>
                                        </p:attrNameLst>
                                      </p:cBhvr>
                                      <p:to>
                                        <p:strVal val="visible"/>
                                      </p:to>
                                    </p:set>
                                    <p:animEffect transition="in" filter="circle(in)">
                                      <p:cBhvr>
                                        <p:cTn id="12" dur="2000"/>
                                        <p:tgtEl>
                                          <p:spTgt spid="143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t>Serve</a:t>
            </a:r>
            <a:endParaRPr lang="en-US" sz="4100" dirty="0"/>
          </a:p>
        </p:txBody>
      </p:sp>
      <p:sp>
        <p:nvSpPr>
          <p:cNvPr id="3" name="Content Placeholder 2"/>
          <p:cNvSpPr>
            <a:spLocks noGrp="1"/>
          </p:cNvSpPr>
          <p:nvPr>
            <p:ph idx="1"/>
          </p:nvPr>
        </p:nvSpPr>
        <p:spPr>
          <a:xfrm>
            <a:off x="457200" y="1371600"/>
            <a:ext cx="3962400" cy="4526280"/>
          </a:xfrm>
        </p:spPr>
        <p:txBody>
          <a:bodyPr>
            <a:normAutofit fontScale="92500"/>
          </a:bodyPr>
          <a:lstStyle/>
          <a:p>
            <a:pPr marL="0" indent="0" algn="just">
              <a:buNone/>
            </a:pPr>
            <a:r>
              <a:rPr lang="en-US" sz="2400" b="1" dirty="0"/>
              <a:t>Underhand Serve</a:t>
            </a:r>
            <a:r>
              <a:rPr lang="en-US" sz="2400" dirty="0"/>
              <a:t> - This serve is used mainly in recreational volleyball. It does not require the level of skill or coordination that the other types of serves do. With one foot stepped back, you hold the ball in your opposite hand. Then with your other hand fisted, shift your weight forward and hit the ball just below the center (or equator) of the ball</a:t>
            </a:r>
            <a:r>
              <a:rPr lang="en-US" sz="2400" dirty="0" smtClean="0"/>
              <a:t>.</a:t>
            </a:r>
          </a:p>
          <a:p>
            <a:pPr marL="0" indent="0" algn="just">
              <a:buNone/>
            </a:pPr>
            <a:endParaRPr lang="en-US" sz="2400" dirty="0"/>
          </a:p>
        </p:txBody>
      </p:sp>
      <p:pic>
        <p:nvPicPr>
          <p:cNvPr id="1536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29200" y="1828800"/>
            <a:ext cx="3483196" cy="32560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6408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5362"/>
                                        </p:tgtEl>
                                        <p:attrNameLst>
                                          <p:attrName>style.visibility</p:attrName>
                                        </p:attrNameLst>
                                      </p:cBhvr>
                                      <p:to>
                                        <p:strVal val="visible"/>
                                      </p:to>
                                    </p:set>
                                    <p:animEffect transition="in" filter="circle(in)">
                                      <p:cBhvr>
                                        <p:cTn id="12" dur="2000"/>
                                        <p:tgtEl>
                                          <p:spTgt spid="15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t>Serve</a:t>
            </a:r>
            <a:endParaRPr lang="en-US" sz="4100" dirty="0"/>
          </a:p>
        </p:txBody>
      </p:sp>
      <p:sp>
        <p:nvSpPr>
          <p:cNvPr id="3" name="Content Placeholder 2"/>
          <p:cNvSpPr>
            <a:spLocks noGrp="1"/>
          </p:cNvSpPr>
          <p:nvPr>
            <p:ph idx="1"/>
          </p:nvPr>
        </p:nvSpPr>
        <p:spPr>
          <a:xfrm>
            <a:off x="4267200" y="1569720"/>
            <a:ext cx="4419600" cy="4526280"/>
          </a:xfrm>
        </p:spPr>
        <p:txBody>
          <a:bodyPr>
            <a:normAutofit lnSpcReduction="10000"/>
          </a:bodyPr>
          <a:lstStyle/>
          <a:p>
            <a:pPr marL="0" indent="0" algn="just">
              <a:buNone/>
            </a:pPr>
            <a:r>
              <a:rPr lang="en-US" sz="2400" b="1" dirty="0"/>
              <a:t>Overhand Serves</a:t>
            </a:r>
            <a:r>
              <a:rPr lang="en-US" sz="2400" dirty="0"/>
              <a:t> - In high school and college competitive volleyball, the overhand serves are most </a:t>
            </a:r>
            <a:r>
              <a:rPr lang="en-US" sz="2400" dirty="0" smtClean="0"/>
              <a:t>common, you </a:t>
            </a:r>
            <a:r>
              <a:rPr lang="en-US" sz="2400" dirty="0"/>
              <a:t>start with your dominant-side foot back and the ball held extended in your non-dominant hand. Then you toss the ball up in front of you hitting hand. How you hit it depends on the type of overhand serve you want to create</a:t>
            </a:r>
            <a:r>
              <a:rPr lang="en-US" sz="2400" dirty="0" smtClean="0"/>
              <a:t>.</a:t>
            </a:r>
            <a:endParaRPr lang="en-US" sz="2400" dirty="0"/>
          </a:p>
          <a:p>
            <a:pPr marL="0" indent="0" algn="just">
              <a:buNone/>
            </a:pPr>
            <a:endParaRPr lang="en-US" sz="2400" dirty="0"/>
          </a:p>
        </p:txBody>
      </p:sp>
      <p:pic>
        <p:nvPicPr>
          <p:cNvPr id="4098" name="Picture 2" descr="Download Volleyball Serve Gif | PNG &amp; GIF BASE"/>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477034"/>
            <a:ext cx="3806825" cy="202816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Download Volleyball Serve Gif | PNG &amp; GIF BASE"/>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57200" y="3646289"/>
            <a:ext cx="3794125" cy="2181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7889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barn(inVertical)">
                                      <p:cBhvr>
                                        <p:cTn id="12" dur="500"/>
                                        <p:tgtEl>
                                          <p:spTgt spid="409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4100"/>
                                        </p:tgtEl>
                                        <p:attrNameLst>
                                          <p:attrName>style.visibility</p:attrName>
                                        </p:attrNameLst>
                                      </p:cBhvr>
                                      <p:to>
                                        <p:strVal val="visible"/>
                                      </p:to>
                                    </p:set>
                                    <p:animEffect transition="in" filter="barn(inVertical)">
                                      <p:cBhvr>
                                        <p:cTn id="17" dur="50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t>Passing</a:t>
            </a:r>
            <a:endParaRPr lang="en-US" sz="4100" dirty="0"/>
          </a:p>
        </p:txBody>
      </p:sp>
      <p:sp>
        <p:nvSpPr>
          <p:cNvPr id="3" name="Content Placeholder 2"/>
          <p:cNvSpPr>
            <a:spLocks noGrp="1"/>
          </p:cNvSpPr>
          <p:nvPr>
            <p:ph idx="1"/>
          </p:nvPr>
        </p:nvSpPr>
        <p:spPr>
          <a:xfrm>
            <a:off x="457200" y="1371600"/>
            <a:ext cx="3733800" cy="4526280"/>
          </a:xfrm>
        </p:spPr>
        <p:txBody>
          <a:bodyPr>
            <a:normAutofit lnSpcReduction="10000"/>
          </a:bodyPr>
          <a:lstStyle/>
          <a:p>
            <a:pPr marL="0" indent="0" algn="just">
              <a:buNone/>
            </a:pPr>
            <a:r>
              <a:rPr lang="en-US" sz="2400" dirty="0" smtClean="0"/>
              <a:t>Also </a:t>
            </a:r>
            <a:r>
              <a:rPr lang="en-US" sz="2400" dirty="0"/>
              <a:t>called reception, the pass is the attempt by a team to properly handle the opponent's serve or any form of attack. Proper handling includes not only preventing the ball from touching the court but also making it reaches the position where the setter is standing quickly and precisely.</a:t>
            </a:r>
          </a:p>
          <a:p>
            <a:pPr algn="just"/>
            <a:endParaRPr lang="en-US" sz="2400" dirty="0"/>
          </a:p>
        </p:txBody>
      </p:sp>
      <p:pic>
        <p:nvPicPr>
          <p:cNvPr id="3074" name="Picture 2" descr="Volleyball Passing GIF by Central College Athletics - Find &amp; Share on GIPHY"/>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495800" y="1524000"/>
            <a:ext cx="4241800" cy="350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1750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t>Set</a:t>
            </a:r>
            <a:endParaRPr lang="en-US" sz="4100" dirty="0"/>
          </a:p>
        </p:txBody>
      </p:sp>
      <p:sp>
        <p:nvSpPr>
          <p:cNvPr id="3" name="Content Placeholder 2"/>
          <p:cNvSpPr>
            <a:spLocks noGrp="1"/>
          </p:cNvSpPr>
          <p:nvPr>
            <p:ph idx="1"/>
          </p:nvPr>
        </p:nvSpPr>
        <p:spPr>
          <a:xfrm>
            <a:off x="457200" y="1676400"/>
            <a:ext cx="3810000" cy="4526280"/>
          </a:xfrm>
        </p:spPr>
        <p:txBody>
          <a:bodyPr>
            <a:normAutofit fontScale="92500"/>
          </a:bodyPr>
          <a:lstStyle/>
          <a:p>
            <a:pPr marL="0" indent="0" algn="just">
              <a:buNone/>
            </a:pPr>
            <a:r>
              <a:rPr lang="en-US" sz="2400" dirty="0" smtClean="0"/>
              <a:t>The </a:t>
            </a:r>
            <a:r>
              <a:rPr lang="en-US" sz="2400" dirty="0"/>
              <a:t>set is usually the second contact that a team makes with the ball. The main goal of setting is to put the ball in the air in such a way that it can be driven by an attack into the opponent's court. The setter coordinates the offensive movements of a team, and is the player who ultimately decides which player will actually attack the ball.</a:t>
            </a:r>
          </a:p>
          <a:p>
            <a:pPr algn="just"/>
            <a:endParaRPr lang="en-US" sz="2400" dirty="0"/>
          </a:p>
        </p:txBody>
      </p:sp>
      <p:pic>
        <p:nvPicPr>
          <p:cNvPr id="2050" name="Picture 2" descr="What are the volleyball positions and roles? - Quora"/>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1955568"/>
            <a:ext cx="3810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7315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barn(inVertical)">
                                      <p:cBhvr>
                                        <p:cTn id="12"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t>Blocking</a:t>
            </a:r>
            <a:endParaRPr lang="en-US" sz="4100" dirty="0"/>
          </a:p>
        </p:txBody>
      </p:sp>
      <p:sp>
        <p:nvSpPr>
          <p:cNvPr id="3" name="Content Placeholder 2"/>
          <p:cNvSpPr>
            <a:spLocks noGrp="1"/>
          </p:cNvSpPr>
          <p:nvPr>
            <p:ph idx="1"/>
          </p:nvPr>
        </p:nvSpPr>
        <p:spPr>
          <a:xfrm>
            <a:off x="5257800" y="1447800"/>
            <a:ext cx="3429000" cy="4526280"/>
          </a:xfrm>
        </p:spPr>
        <p:txBody>
          <a:bodyPr>
            <a:normAutofit/>
          </a:bodyPr>
          <a:lstStyle/>
          <a:p>
            <a:pPr marL="0" indent="0" algn="just">
              <a:buNone/>
            </a:pPr>
            <a:r>
              <a:rPr lang="en-US" dirty="0" smtClean="0"/>
              <a:t>Blocking </a:t>
            </a:r>
            <a:r>
              <a:rPr lang="en-US" dirty="0"/>
              <a:t>refers to the actions taken by players standing at the net to stop or alter an opponent's attack. </a:t>
            </a:r>
          </a:p>
          <a:p>
            <a:pPr algn="just"/>
            <a:endParaRPr lang="en-US" dirty="0"/>
          </a:p>
        </p:txBody>
      </p:sp>
      <p:pic>
        <p:nvPicPr>
          <p:cNvPr id="1026" name="Picture 2" descr="Volleyball Spike GIFs | Teno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49050" y="1927860"/>
            <a:ext cx="4680150" cy="358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9330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barn(inVertical)">
                                      <p:cBhvr>
                                        <p:cTn id="12"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1143000"/>
          </a:xfrm>
        </p:spPr>
        <p:txBody>
          <a:bodyPr>
            <a:noAutofit/>
          </a:bodyPr>
          <a:lstStyle/>
          <a:p>
            <a:pPr algn="l"/>
            <a:r>
              <a:rPr lang="en-US" sz="4000" b="1" dirty="0">
                <a:effectLst/>
              </a:rPr>
              <a:t>Volleyball Referee Hand Signals</a:t>
            </a:r>
            <a:r>
              <a:rPr lang="en-US" sz="4000" dirty="0">
                <a:effectLst/>
              </a:rPr>
              <a:t/>
            </a:r>
            <a:br>
              <a:rPr lang="en-US" sz="4000" dirty="0">
                <a:effectLst/>
              </a:rPr>
            </a:br>
            <a:endParaRPr lang="en-US" sz="4000" dirty="0"/>
          </a:p>
        </p:txBody>
      </p:sp>
      <p:sp>
        <p:nvSpPr>
          <p:cNvPr id="3" name="Content Placeholder 2"/>
          <p:cNvSpPr>
            <a:spLocks noGrp="1"/>
          </p:cNvSpPr>
          <p:nvPr>
            <p:ph idx="1"/>
          </p:nvPr>
        </p:nvSpPr>
        <p:spPr>
          <a:xfrm>
            <a:off x="457200" y="1371600"/>
            <a:ext cx="8229600" cy="4526280"/>
          </a:xfrm>
        </p:spPr>
        <p:txBody>
          <a:bodyPr>
            <a:normAutofit/>
          </a:bodyPr>
          <a:lstStyle/>
          <a:p>
            <a:pPr lvl="0" algn="just">
              <a:buClr>
                <a:srgbClr val="FF0000"/>
              </a:buClr>
              <a:buFont typeface="Wingdings" pitchFamily="2" charset="2"/>
              <a:buChar char="Ø"/>
            </a:pPr>
            <a:r>
              <a:rPr lang="en-US" sz="2400" dirty="0"/>
              <a:t>All one-handed signals are made with the hand toward the side of the team which made the error or </a:t>
            </a:r>
            <a:r>
              <a:rPr lang="en-US" sz="2400" dirty="0" smtClean="0"/>
              <a:t>request</a:t>
            </a:r>
          </a:p>
          <a:p>
            <a:pPr lvl="0" algn="just">
              <a:buClr>
                <a:srgbClr val="FF0000"/>
              </a:buClr>
              <a:buFont typeface="Wingdings" pitchFamily="2" charset="2"/>
              <a:buChar char="Ø"/>
            </a:pPr>
            <a:endParaRPr lang="en-US" sz="2400" dirty="0"/>
          </a:p>
          <a:p>
            <a:pPr lvl="0" algn="just">
              <a:buClr>
                <a:srgbClr val="FF0000"/>
              </a:buClr>
              <a:buFont typeface="Wingdings" pitchFamily="2" charset="2"/>
              <a:buChar char="Ø"/>
            </a:pPr>
            <a:r>
              <a:rPr lang="en-US" sz="2400" dirty="0"/>
              <a:t>Immediately after a rally is over, the hand signal “Team to Serve” and a point is always indicated FIRST to the team who earned the next service and </a:t>
            </a:r>
            <a:r>
              <a:rPr lang="en-US" sz="2400" dirty="0" smtClean="0"/>
              <a:t>point</a:t>
            </a:r>
          </a:p>
          <a:p>
            <a:pPr lvl="0" algn="just">
              <a:buClr>
                <a:srgbClr val="FF0000"/>
              </a:buClr>
              <a:buFont typeface="Wingdings" pitchFamily="2" charset="2"/>
              <a:buChar char="Ø"/>
            </a:pPr>
            <a:endParaRPr lang="en-US" sz="2400" dirty="0"/>
          </a:p>
          <a:p>
            <a:pPr lvl="0" algn="just">
              <a:buClr>
                <a:srgbClr val="FF0000"/>
              </a:buClr>
              <a:buFont typeface="Wingdings" pitchFamily="2" charset="2"/>
              <a:buChar char="Ø"/>
            </a:pPr>
            <a:r>
              <a:rPr lang="en-US" sz="2400" dirty="0"/>
              <a:t>Next, the hand signal explaining the reason why (or what the game/ball fault is) is indicated</a:t>
            </a:r>
          </a:p>
          <a:p>
            <a:pPr algn="just">
              <a:buClr>
                <a:srgbClr val="FF0000"/>
              </a:buClr>
              <a:buFont typeface="Wingdings" pitchFamily="2" charset="2"/>
              <a:buChar char="Ø"/>
            </a:pPr>
            <a:endParaRPr lang="en-US" sz="2400" dirty="0"/>
          </a:p>
        </p:txBody>
      </p:sp>
    </p:spTree>
    <p:extLst>
      <p:ext uri="{BB962C8B-B14F-4D97-AF65-F5344CB8AC3E}">
        <p14:creationId xmlns:p14="http://schemas.microsoft.com/office/powerpoint/2010/main" val="3206016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down)">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wipe(down)">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1143000"/>
          </a:xfrm>
        </p:spPr>
        <p:txBody>
          <a:bodyPr>
            <a:noAutofit/>
          </a:bodyPr>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20487" name="Picture 7"/>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09600" y="1712463"/>
            <a:ext cx="8077200" cy="40787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989747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436"/>
            <a:ext cx="8229600" cy="1143000"/>
          </a:xfrm>
        </p:spPr>
        <p:txBody>
          <a:bodyPr/>
          <a:lstStyle/>
          <a:p>
            <a:r>
              <a:rPr lang="en-PH" dirty="0" smtClean="0"/>
              <a:t>History of  Volleyball</a:t>
            </a:r>
            <a:endParaRPr lang="en-PH" dirty="0"/>
          </a:p>
        </p:txBody>
      </p:sp>
      <p:sp>
        <p:nvSpPr>
          <p:cNvPr id="3" name="Content Placeholder 2"/>
          <p:cNvSpPr>
            <a:spLocks noGrp="1"/>
          </p:cNvSpPr>
          <p:nvPr>
            <p:ph idx="1"/>
          </p:nvPr>
        </p:nvSpPr>
        <p:spPr/>
        <p:txBody>
          <a:bodyPr/>
          <a:lstStyle/>
          <a:p>
            <a:r>
              <a:rPr lang="en-PH" dirty="0" smtClean="0"/>
              <a:t>1895</a:t>
            </a:r>
          </a:p>
          <a:p>
            <a:r>
              <a:rPr lang="en-PH" dirty="0" smtClean="0"/>
              <a:t>William Morgan</a:t>
            </a:r>
          </a:p>
          <a:p>
            <a:r>
              <a:rPr lang="en-PH" dirty="0" err="1" smtClean="0"/>
              <a:t>Mintonette</a:t>
            </a:r>
            <a:r>
              <a:rPr lang="en-PH" dirty="0" smtClean="0"/>
              <a:t> “ badminton, basketball, handball/ soccer, lawn tennis</a:t>
            </a:r>
          </a:p>
          <a:p>
            <a:r>
              <a:rPr lang="fr-FR" dirty="0"/>
              <a:t>Fédération Internationale de Volley Ball (FIVB)</a:t>
            </a:r>
            <a:endParaRPr lang="en-PH" dirty="0"/>
          </a:p>
        </p:txBody>
      </p:sp>
      <p:pic>
        <p:nvPicPr>
          <p:cNvPr id="4" name="Picture 3"/>
          <p:cNvPicPr/>
          <p:nvPr/>
        </p:nvPicPr>
        <p:blipFill>
          <a:blip r:embed="rId3" cstate="print">
            <a:extLst>
              <a:ext uri="{28A0092B-C50C-407E-A947-70E740481C1C}">
                <a14:useLocalDpi xmlns:a14="http://schemas.microsoft.com/office/drawing/2010/main" val="0"/>
              </a:ext>
            </a:extLst>
          </a:blip>
          <a:stretch>
            <a:fillRect/>
          </a:stretch>
        </p:blipFill>
        <p:spPr>
          <a:xfrm>
            <a:off x="5105400" y="4339418"/>
            <a:ext cx="3276600" cy="2057400"/>
          </a:xfrm>
          <a:prstGeom prst="rect">
            <a:avLst/>
          </a:prstGeom>
        </p:spPr>
      </p:pic>
    </p:spTree>
    <p:extLst>
      <p:ext uri="{BB962C8B-B14F-4D97-AF65-F5344CB8AC3E}">
        <p14:creationId xmlns:p14="http://schemas.microsoft.com/office/powerpoint/2010/main" val="624569557"/>
      </p:ext>
    </p:extLst>
  </p:cSld>
  <p:clrMapOvr>
    <a:masterClrMapping/>
  </p:clrMapOvr>
  <mc:AlternateContent xmlns:mc="http://schemas.openxmlformats.org/markup-compatibility/2006" xmlns:p14="http://schemas.microsoft.com/office/powerpoint/2010/main">
    <mc:Choice Requires="p14">
      <p:transition spd="slow" p14:dur="175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smtClean="0">
                <a:effectLst/>
              </a:rPr>
              <a:t>Volleyball Referee Hand Signals</a:t>
            </a:r>
            <a:r>
              <a:rPr lang="en-US" sz="4000" smtClean="0">
                <a:effectLst/>
              </a:rPr>
              <a:t/>
            </a:r>
            <a:br>
              <a:rPr lang="en-US" sz="4000" smtClean="0">
                <a:effectLst/>
              </a:rPr>
            </a:br>
            <a:endParaRPr lang="en-US" sz="4000" dirty="0"/>
          </a:p>
        </p:txBody>
      </p:sp>
      <p:pic>
        <p:nvPicPr>
          <p:cNvPr id="21506"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00200"/>
            <a:ext cx="8305800" cy="4571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45050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22530"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09600" y="1676400"/>
            <a:ext cx="7772399"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151003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23554"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524000"/>
            <a:ext cx="8001000"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782845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24578"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1524000"/>
            <a:ext cx="7772400"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6920680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25602"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00200"/>
            <a:ext cx="8000999"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132571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26626"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76400"/>
            <a:ext cx="8000999" cy="4648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6138262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27650"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00200"/>
            <a:ext cx="8000999"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9104710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28674"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00200"/>
            <a:ext cx="8000999" cy="4800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44379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29698"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09600" y="1524000"/>
            <a:ext cx="7848599"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199118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30722"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09600" y="1600200"/>
            <a:ext cx="7924799"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697188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effectLst/>
              </a:rPr>
              <a:t>The court dimensions </a:t>
            </a:r>
            <a:endParaRPr lang="en-US" sz="4100" dirty="0"/>
          </a:p>
        </p:txBody>
      </p:sp>
      <p:sp>
        <p:nvSpPr>
          <p:cNvPr id="3" name="Content Placeholder 2"/>
          <p:cNvSpPr>
            <a:spLocks noGrp="1"/>
          </p:cNvSpPr>
          <p:nvPr>
            <p:ph idx="1"/>
          </p:nvPr>
        </p:nvSpPr>
        <p:spPr>
          <a:xfrm>
            <a:off x="457200" y="1371600"/>
            <a:ext cx="8229600" cy="4526280"/>
          </a:xfrm>
        </p:spPr>
        <p:txBody>
          <a:bodyPr>
            <a:normAutofit/>
          </a:bodyPr>
          <a:lstStyle/>
          <a:p>
            <a:pPr marL="0" indent="0" algn="just">
              <a:buNone/>
            </a:pPr>
            <a:r>
              <a:rPr lang="en-US" sz="2600" dirty="0"/>
              <a:t>A volleyball court is 9 m × 18 m (29.5 </a:t>
            </a:r>
            <a:r>
              <a:rPr lang="en-US" sz="2600" dirty="0" err="1"/>
              <a:t>ft</a:t>
            </a:r>
            <a:r>
              <a:rPr lang="en-US" sz="2600" dirty="0"/>
              <a:t> × 59.1 </a:t>
            </a:r>
            <a:r>
              <a:rPr lang="en-US" sz="2600" dirty="0" err="1"/>
              <a:t>ft</a:t>
            </a:r>
            <a:r>
              <a:rPr lang="en-US" sz="2600" dirty="0"/>
              <a:t>), divided into equal square halves by a net with a width of one meter (39.4 in).The top of the net is 2.43 m (7 </a:t>
            </a:r>
            <a:r>
              <a:rPr lang="en-US" sz="2600" dirty="0" err="1"/>
              <a:t>ft</a:t>
            </a:r>
            <a:r>
              <a:rPr lang="en-US" sz="2600" dirty="0"/>
              <a:t> 11 </a:t>
            </a:r>
            <a:r>
              <a:rPr lang="en-US" sz="2600" baseline="30000" dirty="0"/>
              <a:t>11</a:t>
            </a:r>
            <a:r>
              <a:rPr lang="en-US" sz="2600" dirty="0"/>
              <a:t>⁄</a:t>
            </a:r>
            <a:r>
              <a:rPr lang="en-US" sz="2600" baseline="-25000" dirty="0"/>
              <a:t>16</a:t>
            </a:r>
            <a:r>
              <a:rPr lang="en-US" sz="2600" dirty="0"/>
              <a:t> in) above the center of the court for men's competition, and 2.24 m (7 </a:t>
            </a:r>
            <a:r>
              <a:rPr lang="en-US" sz="2600" dirty="0" err="1"/>
              <a:t>ft</a:t>
            </a:r>
            <a:r>
              <a:rPr lang="en-US" sz="2600" dirty="0"/>
              <a:t> 4 </a:t>
            </a:r>
            <a:r>
              <a:rPr lang="en-US" sz="2600" baseline="30000" dirty="0"/>
              <a:t>3</a:t>
            </a:r>
            <a:r>
              <a:rPr lang="en-US" sz="2600" dirty="0"/>
              <a:t>⁄</a:t>
            </a:r>
            <a:r>
              <a:rPr lang="en-US" sz="2600" baseline="-25000" dirty="0"/>
              <a:t>16</a:t>
            </a:r>
            <a:r>
              <a:rPr lang="en-US" sz="2600" dirty="0"/>
              <a:t> in) for women's </a:t>
            </a:r>
            <a:r>
              <a:rPr lang="en-US" sz="2600" dirty="0" smtClean="0"/>
              <a:t>competition.</a:t>
            </a:r>
            <a:endParaRPr lang="en-US" sz="2600" dirty="0"/>
          </a:p>
          <a:p>
            <a:pPr marL="0" indent="0" algn="just">
              <a:buNone/>
            </a:pPr>
            <a:r>
              <a:rPr lang="en-US" sz="2600" dirty="0"/>
              <a:t>The minimum height clearance for indoor volleyball courts is 7 m (23.0 </a:t>
            </a:r>
            <a:r>
              <a:rPr lang="en-US" sz="2600" dirty="0" err="1"/>
              <a:t>ft</a:t>
            </a:r>
            <a:r>
              <a:rPr lang="en-US" sz="2600" dirty="0"/>
              <a:t>), although a clearance of 8 m (26.2 </a:t>
            </a:r>
            <a:r>
              <a:rPr lang="en-US" sz="2600" dirty="0" err="1"/>
              <a:t>ft</a:t>
            </a:r>
            <a:r>
              <a:rPr lang="en-US" sz="2600" dirty="0"/>
              <a:t>) is recommended. </a:t>
            </a:r>
          </a:p>
          <a:p>
            <a:pPr marL="0" indent="0">
              <a:buNone/>
            </a:pPr>
            <a:endParaRPr lang="en-US" dirty="0"/>
          </a:p>
        </p:txBody>
      </p:sp>
    </p:spTree>
    <p:extLst>
      <p:ext uri="{BB962C8B-B14F-4D97-AF65-F5344CB8AC3E}">
        <p14:creationId xmlns:p14="http://schemas.microsoft.com/office/powerpoint/2010/main" val="92577004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31746"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00200"/>
            <a:ext cx="7924799"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10962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32770"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00200"/>
            <a:ext cx="8000999"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5122208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33794"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09600" y="1524000"/>
            <a:ext cx="7848599"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276371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6" name="Title 1"/>
          <p:cNvSpPr txBox="1">
            <a:spLocks/>
          </p:cNvSpPr>
          <p:nvPr/>
        </p:nvSpPr>
        <p:spPr>
          <a:xfrm>
            <a:off x="457200" y="762000"/>
            <a:ext cx="8229600" cy="1143000"/>
          </a:xfrm>
          <a:prstGeom prst="rect">
            <a:avLst/>
          </a:prstGeom>
        </p:spPr>
        <p:txBody>
          <a:bodyPr rIns="91440" anchor="b">
            <a:noAutofit/>
            <a:scene3d>
              <a:camera prst="orthographicFront"/>
              <a:lightRig rig="soft" dir="t">
                <a:rot lat="0" lon="0" rev="2400000"/>
              </a:lightRig>
            </a:scene3d>
            <a:sp3d>
              <a:bevelT w="19050" h="12700"/>
            </a:sp3d>
          </a:bodyPr>
          <a:lst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a:lstStyle>
          <a:p>
            <a:pPr algn="l"/>
            <a:r>
              <a:rPr lang="en-US" sz="4000" b="1" dirty="0" smtClean="0">
                <a:effectLst/>
              </a:rPr>
              <a:t>Volleyball Referee Hand Signals</a:t>
            </a:r>
            <a:r>
              <a:rPr lang="en-US" sz="4000" dirty="0" smtClean="0">
                <a:effectLst/>
              </a:rPr>
              <a:t/>
            </a:r>
            <a:br>
              <a:rPr lang="en-US" sz="4000" dirty="0" smtClean="0">
                <a:effectLst/>
              </a:rPr>
            </a:br>
            <a:endParaRPr lang="en-US" sz="4000" dirty="0"/>
          </a:p>
        </p:txBody>
      </p:sp>
      <p:pic>
        <p:nvPicPr>
          <p:cNvPr id="34818"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85800" y="1600200"/>
            <a:ext cx="7772399"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9471000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07720"/>
            <a:ext cx="8229600" cy="4526280"/>
          </a:xfrm>
        </p:spPr>
        <p:txBody>
          <a:bodyPr>
            <a:noAutofit/>
          </a:bodyPr>
          <a:lstStyle/>
          <a:p>
            <a:pPr marL="0" indent="0" algn="ctr">
              <a:buNone/>
            </a:pPr>
            <a:endParaRPr lang="en-US" sz="5400" dirty="0" smtClean="0">
              <a:solidFill>
                <a:srgbClr val="FFFF00"/>
              </a:solidFill>
            </a:endParaRPr>
          </a:p>
          <a:p>
            <a:pPr marL="0" indent="0" algn="ctr">
              <a:buNone/>
            </a:pPr>
            <a:r>
              <a:rPr lang="en-US" sz="5400" dirty="0" smtClean="0">
                <a:solidFill>
                  <a:srgbClr val="FFFF00"/>
                </a:solidFill>
              </a:rPr>
              <a:t>THANK YOU, KEEP SAFE </a:t>
            </a:r>
          </a:p>
          <a:p>
            <a:pPr marL="0" indent="0" algn="ctr">
              <a:buNone/>
            </a:pPr>
            <a:r>
              <a:rPr lang="en-US" sz="5400" dirty="0" smtClean="0">
                <a:solidFill>
                  <a:srgbClr val="FFFF00"/>
                </a:solidFill>
              </a:rPr>
              <a:t>AND GOD BLESS YOU ALL!!!</a:t>
            </a:r>
            <a:endParaRPr lang="en-US" sz="5400" dirty="0">
              <a:solidFill>
                <a:srgbClr val="FFFF00"/>
              </a:solidFill>
            </a:endParaRPr>
          </a:p>
        </p:txBody>
      </p:sp>
    </p:spTree>
    <p:extLst>
      <p:ext uri="{BB962C8B-B14F-4D97-AF65-F5344CB8AC3E}">
        <p14:creationId xmlns:p14="http://schemas.microsoft.com/office/powerpoint/2010/main" val="352868300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8467716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642092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676400"/>
            <a:ext cx="8229600" cy="2971800"/>
          </a:xfrm>
        </p:spPr>
        <p:txBody>
          <a:bodyPr>
            <a:noAutofit/>
          </a:bodyPr>
          <a:lstStyle/>
          <a:p>
            <a:pPr marL="0" indent="0" algn="just">
              <a:buClr>
                <a:srgbClr val="FF0000"/>
              </a:buClr>
              <a:buNone/>
            </a:pPr>
            <a:r>
              <a:rPr lang="en-US" sz="2400" dirty="0"/>
              <a:t>A line 3 m (9.8 </a:t>
            </a:r>
            <a:r>
              <a:rPr lang="en-US" sz="2400" dirty="0" err="1"/>
              <a:t>ft</a:t>
            </a:r>
            <a:r>
              <a:rPr lang="en-US" sz="2400" dirty="0"/>
              <a:t>) from and parallel to the net is considered the "attack line". This "3 meter" (or "10-foot") line divides the court into "back row" and "front row" areas (also back court and front court).These are in turn divided into 3 areas each: these are numbered as follows, starting from area "1", which is the position of the serving </a:t>
            </a:r>
            <a:r>
              <a:rPr lang="en-US" sz="2400" dirty="0" smtClean="0"/>
              <a:t>player</a:t>
            </a:r>
            <a:endParaRPr lang="en-US" sz="2400" dirty="0"/>
          </a:p>
        </p:txBody>
      </p:sp>
    </p:spTree>
    <p:extLst>
      <p:ext uri="{BB962C8B-B14F-4D97-AF65-F5344CB8AC3E}">
        <p14:creationId xmlns:p14="http://schemas.microsoft.com/office/powerpoint/2010/main" val="1177620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Content Placeholder 2"/>
          <p:cNvSpPr>
            <a:spLocks noGrp="1"/>
          </p:cNvSpPr>
          <p:nvPr>
            <p:ph idx="1"/>
          </p:nvPr>
        </p:nvSpPr>
        <p:spPr/>
        <p:txBody>
          <a:bodyPr/>
          <a:lstStyle/>
          <a:p>
            <a:endParaRPr lang="en-PH"/>
          </a:p>
        </p:txBody>
      </p:sp>
      <p:pic>
        <p:nvPicPr>
          <p:cNvPr id="1026" name="Picture 2" descr="volleyball court diagram | Volleyball court diagram, Volleyball, Cou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667156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Content Placeholder 2"/>
          <p:cNvSpPr>
            <a:spLocks noGrp="1"/>
          </p:cNvSpPr>
          <p:nvPr>
            <p:ph idx="1"/>
          </p:nvPr>
        </p:nvSpPr>
        <p:spPr/>
        <p:txBody>
          <a:bodyPr/>
          <a:lstStyle/>
          <a:p>
            <a:endParaRPr lang="en-PH"/>
          </a:p>
        </p:txBody>
      </p:sp>
      <p:pic>
        <p:nvPicPr>
          <p:cNvPr id="3074" name="Picture 2" descr="Volleyball Court Diagram With Measurements – Go Sport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914293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effectLst/>
              </a:rPr>
              <a:t>The ball</a:t>
            </a:r>
            <a:r>
              <a:rPr lang="en-US" sz="4100" dirty="0">
                <a:effectLst/>
              </a:rPr>
              <a:t> </a:t>
            </a:r>
            <a:endParaRPr lang="en-US" sz="4100" dirty="0"/>
          </a:p>
        </p:txBody>
      </p:sp>
      <p:sp>
        <p:nvSpPr>
          <p:cNvPr id="3" name="Content Placeholder 2"/>
          <p:cNvSpPr>
            <a:spLocks noGrp="1"/>
          </p:cNvSpPr>
          <p:nvPr>
            <p:ph idx="1"/>
          </p:nvPr>
        </p:nvSpPr>
        <p:spPr>
          <a:xfrm>
            <a:off x="457200" y="1417320"/>
            <a:ext cx="3962400" cy="4526280"/>
          </a:xfrm>
        </p:spPr>
        <p:txBody>
          <a:bodyPr>
            <a:normAutofit/>
          </a:bodyPr>
          <a:lstStyle/>
          <a:p>
            <a:pPr marL="0" indent="0" algn="just">
              <a:buNone/>
            </a:pPr>
            <a:r>
              <a:rPr lang="en-US" sz="2400" b="1" dirty="0"/>
              <a:t>FIVB regulations state that the ball must be spherical, made of leather or synthetic leather, have a circumference of 65–67 cm, a weight of 260–280 g and an inside pressure of 0.30–0.325 kg/cm</a:t>
            </a:r>
            <a:r>
              <a:rPr lang="en-US" sz="2400" b="1" baseline="30000" dirty="0"/>
              <a:t>2</a:t>
            </a:r>
            <a:r>
              <a:rPr lang="en-US" sz="2400" b="1" dirty="0"/>
              <a:t>.Other governing bodies have similar regulations.</a:t>
            </a:r>
          </a:p>
          <a:p>
            <a:pPr algn="just"/>
            <a:endParaRPr lang="en-US" sz="2400" dirty="0"/>
          </a:p>
        </p:txBody>
      </p:sp>
      <p:pic>
        <p:nvPicPr>
          <p:cNvPr id="6" name="Picture 5"/>
          <p:cNvPicPr/>
          <p:nvPr/>
        </p:nvPicPr>
        <p:blipFill>
          <a:blip r:embed="rId2" cstate="print">
            <a:extLst>
              <a:ext uri="{28A0092B-C50C-407E-A947-70E740481C1C}">
                <a14:useLocalDpi xmlns:a14="http://schemas.microsoft.com/office/drawing/2010/main" val="0"/>
              </a:ext>
            </a:extLst>
          </a:blip>
          <a:stretch>
            <a:fillRect/>
          </a:stretch>
        </p:blipFill>
        <p:spPr>
          <a:xfrm>
            <a:off x="5181600" y="1905000"/>
            <a:ext cx="3657600" cy="2895600"/>
          </a:xfrm>
          <a:prstGeom prst="rect">
            <a:avLst/>
          </a:prstGeom>
        </p:spPr>
      </p:pic>
    </p:spTree>
    <p:extLst>
      <p:ext uri="{BB962C8B-B14F-4D97-AF65-F5344CB8AC3E}">
        <p14:creationId xmlns:p14="http://schemas.microsoft.com/office/powerpoint/2010/main" val="13773064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100" b="1" dirty="0">
                <a:effectLst/>
              </a:rPr>
              <a:t>Gameplay</a:t>
            </a:r>
            <a:endParaRPr lang="en-US" sz="4100" dirty="0"/>
          </a:p>
        </p:txBody>
      </p:sp>
      <p:sp>
        <p:nvSpPr>
          <p:cNvPr id="3" name="Content Placeholder 2"/>
          <p:cNvSpPr>
            <a:spLocks noGrp="1"/>
          </p:cNvSpPr>
          <p:nvPr>
            <p:ph idx="1"/>
          </p:nvPr>
        </p:nvSpPr>
        <p:spPr>
          <a:xfrm>
            <a:off x="457200" y="1371600"/>
            <a:ext cx="8229600" cy="4526280"/>
          </a:xfrm>
        </p:spPr>
        <p:txBody>
          <a:bodyPr>
            <a:noAutofit/>
          </a:bodyPr>
          <a:lstStyle/>
          <a:p>
            <a:pPr marL="0" indent="0" algn="just">
              <a:buNone/>
            </a:pPr>
            <a:r>
              <a:rPr lang="en-US" sz="2400" dirty="0"/>
              <a:t>Each team consists of six players. To get play started, a team is chosen to serve by coin toss. A player from the serving team throws the ball into the air and attempts to hit the ball so it passes over the net on a course such that it will land in the opposing team's court (the </a:t>
            </a:r>
            <a:r>
              <a:rPr lang="en-US" sz="2400" i="1" dirty="0"/>
              <a:t>serve</a:t>
            </a:r>
            <a:r>
              <a:rPr lang="en-US" sz="2400" dirty="0" smtClean="0"/>
              <a:t>). These </a:t>
            </a:r>
            <a:r>
              <a:rPr lang="en-US" sz="2400" dirty="0"/>
              <a:t>contacts usually consist first of the </a:t>
            </a:r>
            <a:r>
              <a:rPr lang="en-US" sz="2400" i="1" dirty="0"/>
              <a:t>bump</a:t>
            </a:r>
            <a:r>
              <a:rPr lang="en-US" sz="2400" dirty="0"/>
              <a:t> or </a:t>
            </a:r>
            <a:r>
              <a:rPr lang="en-US" sz="2400" i="1" dirty="0"/>
              <a:t>pass</a:t>
            </a:r>
            <a:r>
              <a:rPr lang="en-US" sz="2400" dirty="0"/>
              <a:t> so that the ball's trajectory is aimed towards the player designated as the </a:t>
            </a:r>
            <a:r>
              <a:rPr lang="en-US" sz="2400" i="1" dirty="0"/>
              <a:t>setter</a:t>
            </a:r>
            <a:r>
              <a:rPr lang="en-US" sz="2400" dirty="0"/>
              <a:t>; second of the </a:t>
            </a:r>
            <a:r>
              <a:rPr lang="en-US" sz="2400" i="1" dirty="0"/>
              <a:t>set</a:t>
            </a:r>
            <a:r>
              <a:rPr lang="en-US" sz="2400" dirty="0"/>
              <a:t> (usually an over-hand pass using wrists to push finger-tips at the ball) by the setter so that the ball's trajectory is aimed towards a spot where one of the players designated as an </a:t>
            </a:r>
            <a:r>
              <a:rPr lang="en-US" sz="2400" i="1" dirty="0"/>
              <a:t>attacker</a:t>
            </a:r>
            <a:r>
              <a:rPr lang="en-US" sz="2400" dirty="0"/>
              <a:t> can hit it, and third by the </a:t>
            </a:r>
            <a:r>
              <a:rPr lang="en-US" sz="2400" i="1" dirty="0"/>
              <a:t>attacker</a:t>
            </a:r>
            <a:r>
              <a:rPr lang="en-US" sz="2400" dirty="0"/>
              <a:t> who </a:t>
            </a:r>
            <a:r>
              <a:rPr lang="en-US" sz="2400" i="1" dirty="0"/>
              <a:t>spikes</a:t>
            </a:r>
            <a:r>
              <a:rPr lang="en-US" sz="2400" dirty="0"/>
              <a:t> </a:t>
            </a:r>
          </a:p>
        </p:txBody>
      </p:sp>
    </p:spTree>
    <p:extLst>
      <p:ext uri="{BB962C8B-B14F-4D97-AF65-F5344CB8AC3E}">
        <p14:creationId xmlns:p14="http://schemas.microsoft.com/office/powerpoint/2010/main" val="3507426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69720"/>
            <a:ext cx="8229600" cy="4526280"/>
          </a:xfrm>
        </p:spPr>
        <p:txBody>
          <a:bodyPr>
            <a:normAutofit/>
          </a:bodyPr>
          <a:lstStyle/>
          <a:p>
            <a:pPr marL="0" indent="0" algn="just">
              <a:buNone/>
            </a:pPr>
            <a:r>
              <a:rPr lang="en-US" sz="2400" dirty="0" smtClean="0"/>
              <a:t>The </a:t>
            </a:r>
            <a:r>
              <a:rPr lang="en-US" sz="2400" dirty="0"/>
              <a:t>game continues in this manner, rallying back and forth until the ball touches the court within the boundaries or until an error is made</a:t>
            </a:r>
            <a:r>
              <a:rPr lang="en-US" sz="2400" dirty="0" smtClean="0"/>
              <a:t>. </a:t>
            </a:r>
          </a:p>
          <a:p>
            <a:pPr marL="0" indent="0" algn="just">
              <a:buNone/>
            </a:pPr>
            <a:r>
              <a:rPr lang="en-US" sz="2400" dirty="0" smtClean="0"/>
              <a:t>The </a:t>
            </a:r>
            <a:r>
              <a:rPr lang="en-US" sz="2400" dirty="0"/>
              <a:t>most frequent errors that are made are either to fail to return the ball over the net within the allowed three touches, or to cause the ball to land outside the court. </a:t>
            </a:r>
            <a:endParaRPr lang="en-US" sz="2400" dirty="0" smtClean="0"/>
          </a:p>
          <a:p>
            <a:pPr marL="0" indent="0" algn="just">
              <a:buNone/>
            </a:pPr>
            <a:endParaRPr lang="en-US" sz="2400" dirty="0"/>
          </a:p>
          <a:p>
            <a:pPr algn="just"/>
            <a:endParaRPr lang="en-US" sz="2400" dirty="0"/>
          </a:p>
        </p:txBody>
      </p:sp>
    </p:spTree>
    <p:extLst>
      <p:ext uri="{BB962C8B-B14F-4D97-AF65-F5344CB8AC3E}">
        <p14:creationId xmlns:p14="http://schemas.microsoft.com/office/powerpoint/2010/main" val="1958095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oundry">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Foundry">
      <a:majorFont>
        <a:latin typeface="Rockwell"/>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Rockwell"/>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Austin">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lumMod val="100000"/>
              </a:schemeClr>
            </a:gs>
          </a:gsLst>
          <a:lin ang="5040000" scaled="1"/>
        </a:gradFill>
        <a:gradFill rotWithShape="1">
          <a:gsLst>
            <a:gs pos="0">
              <a:schemeClr val="phClr"/>
            </a:gs>
            <a:gs pos="100000">
              <a:schemeClr val="phClr">
                <a:shade val="75000"/>
                <a:satMod val="120000"/>
                <a:lumMod val="9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scene3d>
            <a:camera prst="orthographicFront">
              <a:rot lat="0" lon="0" rev="0"/>
            </a:camera>
            <a:lightRig rig="threePt" dir="tl">
              <a:rot lat="0" lon="0" rev="20400000"/>
            </a:lightRig>
          </a:scene3d>
          <a:sp3d>
            <a:bevelT w="50800" h="12700" prst="softRound"/>
          </a:sp3d>
        </a:effectStyle>
        <a:effectStyle>
          <a:effectLst>
            <a:outerShdw blurRad="44450" dist="50800" dir="5400000" sx="96000" rotWithShape="0">
              <a:srgbClr val="000000">
                <a:alpha val="34000"/>
              </a:srgbClr>
            </a:outerShdw>
          </a:effectLst>
          <a:scene3d>
            <a:camera prst="orthographicFront">
              <a:rot lat="0" lon="0" rev="0"/>
            </a:camera>
            <a:lightRig rig="threePt" dir="tl">
              <a:rot lat="0" lon="0" rev="20400000"/>
            </a:lightRig>
          </a:scene3d>
          <a:sp3d contourW="15875" prstMaterial="metal">
            <a:bevelT w="101600" h="25400" prst="softRound"/>
            <a:contourClr>
              <a:schemeClr val="phClr">
                <a:shade val="30000"/>
              </a:schemeClr>
            </a:contourClr>
          </a:sp3d>
        </a:effectStyle>
      </a:effectStyleLst>
      <a:bgFillStyleLst>
        <a:solidFill>
          <a:schemeClr val="phClr"/>
        </a:solidFill>
        <a:gradFill rotWithShape="1">
          <a:gsLst>
            <a:gs pos="0">
              <a:schemeClr val="phClr">
                <a:tint val="75000"/>
                <a:satMod val="400000"/>
              </a:schemeClr>
            </a:gs>
            <a:gs pos="20000">
              <a:schemeClr val="phClr">
                <a:tint val="80000"/>
                <a:satMod val="355000"/>
              </a:schemeClr>
            </a:gs>
            <a:gs pos="100000">
              <a:schemeClr val="phClr">
                <a:tint val="95000"/>
                <a:shade val="55000"/>
                <a:satMod val="355000"/>
              </a:schemeClr>
            </a:gs>
          </a:gsLst>
          <a:path path="circle">
            <a:fillToRect l="67500" t="35000" r="32500" b="65000"/>
          </a:path>
        </a:gradFill>
        <a:blipFill>
          <a:blip xmlns:r="http://schemas.openxmlformats.org/officeDocument/2006/relationships" r:embed="rId1">
            <a:duotone>
              <a:schemeClr val="phClr">
                <a:shade val="30000"/>
                <a:satMod val="120000"/>
              </a:schemeClr>
              <a:schemeClr val="phClr">
                <a:tint val="70000"/>
                <a:satMod val="250000"/>
              </a:schemeClr>
            </a:duotone>
          </a:blip>
          <a:tile tx="0" ty="0" sx="50000" sy="50000" flip="none" algn="t"/>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Foundry</Template>
  <TotalTime>816</TotalTime>
  <Words>807</Words>
  <Application>Microsoft Office PowerPoint</Application>
  <PresentationFormat>On-screen Show (4:3)</PresentationFormat>
  <Paragraphs>61</Paragraphs>
  <Slides>36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Calibri</vt:lpstr>
      <vt:lpstr>Rockwell</vt:lpstr>
      <vt:lpstr>Wingdings</vt:lpstr>
      <vt:lpstr>Wingdings 2</vt:lpstr>
      <vt:lpstr>Foundry</vt:lpstr>
      <vt:lpstr>PowerPoint Presentation</vt:lpstr>
      <vt:lpstr>History of  Volleyball</vt:lpstr>
      <vt:lpstr>The court dimensions </vt:lpstr>
      <vt:lpstr>PowerPoint Presentation</vt:lpstr>
      <vt:lpstr>PowerPoint Presentation</vt:lpstr>
      <vt:lpstr>PowerPoint Presentation</vt:lpstr>
      <vt:lpstr>The ball </vt:lpstr>
      <vt:lpstr>Gameplay</vt:lpstr>
      <vt:lpstr>PowerPoint Presentation</vt:lpstr>
      <vt:lpstr>PowerPoint Presentation</vt:lpstr>
      <vt:lpstr>Scoring</vt:lpstr>
      <vt:lpstr>Serve</vt:lpstr>
      <vt:lpstr>Serve</vt:lpstr>
      <vt:lpstr>Serve</vt:lpstr>
      <vt:lpstr>Passing</vt:lpstr>
      <vt:lpstr>Set</vt:lpstr>
      <vt:lpstr>Blocking</vt:lpstr>
      <vt:lpstr>Volleyball Referee Hand Signals </vt:lpstr>
      <vt:lpstr>Volleyball Referee Hand Signals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by adguard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PHYSICAL EDUCATION 2</dc:title>
  <dc:creator>admin</dc:creator>
  <cp:lastModifiedBy>ACER-PC</cp:lastModifiedBy>
  <cp:revision>51</cp:revision>
  <dcterms:created xsi:type="dcterms:W3CDTF">2021-01-17T05:12:20Z</dcterms:created>
  <dcterms:modified xsi:type="dcterms:W3CDTF">2024-04-17T02:30:40Z</dcterms:modified>
</cp:coreProperties>
</file>

<file path=docProps/thumbnail.jpeg>
</file>